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3"/>
  </p:notesMasterIdLst>
  <p:sldIdLst>
    <p:sldId id="256" r:id="rId5"/>
    <p:sldId id="263" r:id="rId6"/>
    <p:sldId id="266" r:id="rId7"/>
    <p:sldId id="265" r:id="rId8"/>
    <p:sldId id="267" r:id="rId9"/>
    <p:sldId id="268" r:id="rId10"/>
    <p:sldId id="269" r:id="rId11"/>
    <p:sldId id="270" r:id="rId12"/>
    <p:sldId id="271" r:id="rId13"/>
    <p:sldId id="272" r:id="rId14"/>
    <p:sldId id="273" r:id="rId15"/>
    <p:sldId id="274" r:id="rId16"/>
    <p:sldId id="275" r:id="rId17"/>
    <p:sldId id="337" r:id="rId18"/>
    <p:sldId id="338" r:id="rId19"/>
    <p:sldId id="339" r:id="rId20"/>
    <p:sldId id="340" r:id="rId21"/>
    <p:sldId id="341" r:id="rId22"/>
    <p:sldId id="342" r:id="rId23"/>
    <p:sldId id="343" r:id="rId24"/>
    <p:sldId id="344" r:id="rId25"/>
    <p:sldId id="345" r:id="rId26"/>
    <p:sldId id="346" r:id="rId27"/>
    <p:sldId id="276" r:id="rId28"/>
    <p:sldId id="277" r:id="rId29"/>
    <p:sldId id="278" r:id="rId30"/>
    <p:sldId id="279" r:id="rId31"/>
    <p:sldId id="280" r:id="rId32"/>
    <p:sldId id="281" r:id="rId33"/>
    <p:sldId id="282" r:id="rId34"/>
    <p:sldId id="285" r:id="rId35"/>
    <p:sldId id="284" r:id="rId36"/>
    <p:sldId id="283" r:id="rId37"/>
    <p:sldId id="286" r:id="rId38"/>
    <p:sldId id="347" r:id="rId39"/>
    <p:sldId id="348" r:id="rId40"/>
    <p:sldId id="349" r:id="rId41"/>
    <p:sldId id="350" r:id="rId42"/>
    <p:sldId id="351" r:id="rId43"/>
    <p:sldId id="352" r:id="rId44"/>
    <p:sldId id="353" r:id="rId45"/>
    <p:sldId id="354" r:id="rId46"/>
    <p:sldId id="287" r:id="rId47"/>
    <p:sldId id="355" r:id="rId48"/>
    <p:sldId id="288" r:id="rId49"/>
    <p:sldId id="289" r:id="rId50"/>
    <p:sldId id="290" r:id="rId51"/>
    <p:sldId id="293" r:id="rId52"/>
    <p:sldId id="292" r:id="rId53"/>
    <p:sldId id="291" r:id="rId54"/>
    <p:sldId id="294" r:id="rId55"/>
    <p:sldId id="295" r:id="rId56"/>
    <p:sldId id="296" r:id="rId57"/>
    <p:sldId id="297" r:id="rId58"/>
    <p:sldId id="356" r:id="rId59"/>
    <p:sldId id="357" r:id="rId60"/>
    <p:sldId id="358" r:id="rId61"/>
    <p:sldId id="359" r:id="rId62"/>
    <p:sldId id="360" r:id="rId63"/>
    <p:sldId id="361" r:id="rId64"/>
    <p:sldId id="362" r:id="rId65"/>
    <p:sldId id="363" r:id="rId66"/>
    <p:sldId id="298" r:id="rId67"/>
    <p:sldId id="364" r:id="rId68"/>
    <p:sldId id="299" r:id="rId69"/>
    <p:sldId id="365" r:id="rId70"/>
    <p:sldId id="336" r:id="rId71"/>
    <p:sldId id="258" r:id="rId72"/>
  </p:sldIdLst>
  <p:sldSz cx="9525000" cy="7239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1" d="100"/>
          <a:sy n="71" d="100"/>
        </p:scale>
        <p:origin x="13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8C0904-8E16-4527-957C-EB4E915098AE}" type="datetimeFigureOut">
              <a:rPr lang="en-US" smtClean="0"/>
              <a:t>9/12/2016</a:t>
            </a:fld>
            <a:endParaRPr lang="en-US" dirty="0"/>
          </a:p>
        </p:txBody>
      </p:sp>
      <p:sp>
        <p:nvSpPr>
          <p:cNvPr id="4" name="Slide Image Placeholder 3"/>
          <p:cNvSpPr>
            <a:spLocks noGrp="1" noRot="1" noChangeAspect="1"/>
          </p:cNvSpPr>
          <p:nvPr>
            <p:ph type="sldImg" idx="2"/>
          </p:nvPr>
        </p:nvSpPr>
        <p:spPr>
          <a:xfrm>
            <a:off x="3049588" y="857250"/>
            <a:ext cx="30448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A627B8-31B4-4968-8062-AD5432A8B06E}" type="slidenum">
              <a:rPr lang="en-US" smtClean="0"/>
              <a:t>‹#›</a:t>
            </a:fld>
            <a:endParaRPr lang="en-US" dirty="0"/>
          </a:p>
        </p:txBody>
      </p:sp>
    </p:spTree>
    <p:extLst>
      <p:ext uri="{BB962C8B-B14F-4D97-AF65-F5344CB8AC3E}">
        <p14:creationId xmlns:p14="http://schemas.microsoft.com/office/powerpoint/2010/main" val="170002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9588" y="857250"/>
            <a:ext cx="304482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627B8-31B4-4968-8062-AD5432A8B06E}" type="slidenum">
              <a:rPr lang="en-US" smtClean="0"/>
              <a:t>1</a:t>
            </a:fld>
            <a:endParaRPr lang="en-US" dirty="0"/>
          </a:p>
        </p:txBody>
      </p:sp>
    </p:spTree>
    <p:extLst>
      <p:ext uri="{BB962C8B-B14F-4D97-AF65-F5344CB8AC3E}">
        <p14:creationId xmlns:p14="http://schemas.microsoft.com/office/powerpoint/2010/main" val="40165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9588" y="857250"/>
            <a:ext cx="304482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627B8-31B4-4968-8062-AD5432A8B06E}" type="slidenum">
              <a:rPr lang="en-US" smtClean="0"/>
              <a:t>66</a:t>
            </a:fld>
            <a:endParaRPr lang="en-US" dirty="0"/>
          </a:p>
        </p:txBody>
      </p:sp>
    </p:spTree>
    <p:extLst>
      <p:ext uri="{BB962C8B-B14F-4D97-AF65-F5344CB8AC3E}">
        <p14:creationId xmlns:p14="http://schemas.microsoft.com/office/powerpoint/2010/main" val="57836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9588" y="857250"/>
            <a:ext cx="304482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627B8-31B4-4968-8062-AD5432A8B06E}" type="slidenum">
              <a:rPr lang="en-US" smtClean="0"/>
              <a:t>68</a:t>
            </a:fld>
            <a:endParaRPr lang="en-US" dirty="0"/>
          </a:p>
        </p:txBody>
      </p:sp>
    </p:spTree>
    <p:extLst>
      <p:ext uri="{BB962C8B-B14F-4D97-AF65-F5344CB8AC3E}">
        <p14:creationId xmlns:p14="http://schemas.microsoft.com/office/powerpoint/2010/main" val="273167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375" y="1184717"/>
            <a:ext cx="8096250" cy="2520244"/>
          </a:xfrm>
        </p:spPr>
        <p:txBody>
          <a:bodyPr anchor="b"/>
          <a:lstStyle>
            <a:lvl1pPr algn="ctr">
              <a:defRPr sz="6250"/>
            </a:lvl1pPr>
          </a:lstStyle>
          <a:p>
            <a:r>
              <a:rPr lang="en-US" smtClean="0"/>
              <a:t>Click to edit Master title style</a:t>
            </a:r>
            <a:endParaRPr lang="en-US" dirty="0"/>
          </a:p>
        </p:txBody>
      </p:sp>
      <p:sp>
        <p:nvSpPr>
          <p:cNvPr id="3" name="Subtitle 2"/>
          <p:cNvSpPr>
            <a:spLocks noGrp="1"/>
          </p:cNvSpPr>
          <p:nvPr>
            <p:ph type="subTitle" idx="1"/>
          </p:nvPr>
        </p:nvSpPr>
        <p:spPr>
          <a:xfrm>
            <a:off x="1190625" y="3802151"/>
            <a:ext cx="7143750" cy="1747749"/>
          </a:xfrm>
        </p:spPr>
        <p:txBody>
          <a:bodyPr/>
          <a:lstStyle>
            <a:lvl1pPr marL="0" indent="0" algn="ctr">
              <a:buNone/>
              <a:defRPr sz="2500"/>
            </a:lvl1pPr>
            <a:lvl2pPr marL="476265" indent="0" algn="ctr">
              <a:buNone/>
              <a:defRPr sz="2083"/>
            </a:lvl2pPr>
            <a:lvl3pPr marL="952530" indent="0" algn="ctr">
              <a:buNone/>
              <a:defRPr sz="1875"/>
            </a:lvl3pPr>
            <a:lvl4pPr marL="1428796" indent="0" algn="ctr">
              <a:buNone/>
              <a:defRPr sz="1667"/>
            </a:lvl4pPr>
            <a:lvl5pPr marL="1905061" indent="0" algn="ctr">
              <a:buNone/>
              <a:defRPr sz="1667"/>
            </a:lvl5pPr>
            <a:lvl6pPr marL="2381326" indent="0" algn="ctr">
              <a:buNone/>
              <a:defRPr sz="1667"/>
            </a:lvl6pPr>
            <a:lvl7pPr marL="2857591" indent="0" algn="ctr">
              <a:buNone/>
              <a:defRPr sz="1667"/>
            </a:lvl7pPr>
            <a:lvl8pPr marL="3333857" indent="0" algn="ctr">
              <a:buNone/>
              <a:defRPr sz="1667"/>
            </a:lvl8pPr>
            <a:lvl9pPr marL="3810122" indent="0" algn="ctr">
              <a:buNone/>
              <a:defRPr sz="166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20D66-0D65-45AD-8BDA-AD0B1BE5CC58}" type="datetime1">
              <a:rPr lang="en-US" smtClean="0"/>
              <a:t>9/12/2016</a:t>
            </a:fld>
            <a:endParaRPr lang="en-US" dirty="0"/>
          </a:p>
        </p:txBody>
      </p:sp>
      <p:sp>
        <p:nvSpPr>
          <p:cNvPr id="5" name="Footer Placeholder 4"/>
          <p:cNvSpPr>
            <a:spLocks noGrp="1"/>
          </p:cNvSpPr>
          <p:nvPr>
            <p:ph type="ftr" sz="quarter" idx="11"/>
          </p:nvPr>
        </p:nvSpPr>
        <p:spPr/>
        <p:txBody>
          <a:bodyPr/>
          <a:lstStyle/>
          <a:p>
            <a:r>
              <a:rPr lang="en-US" dirty="0" smtClean="0"/>
              <a:t>© Jamie Kraft 2015</a:t>
            </a:r>
            <a:endParaRPr lang="en-US" dirty="0"/>
          </a:p>
        </p:txBody>
      </p:sp>
      <p:sp>
        <p:nvSpPr>
          <p:cNvPr id="6" name="Slide Number Placeholder 5"/>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379248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6826A-F5B0-4D5D-873F-FAE9E3C8ADEF}" type="datetime1">
              <a:rPr lang="en-US" smtClean="0"/>
              <a:t>9/12/2016</a:t>
            </a:fld>
            <a:endParaRPr lang="en-US" dirty="0"/>
          </a:p>
        </p:txBody>
      </p:sp>
      <p:sp>
        <p:nvSpPr>
          <p:cNvPr id="5" name="Footer Placeholder 4"/>
          <p:cNvSpPr>
            <a:spLocks noGrp="1"/>
          </p:cNvSpPr>
          <p:nvPr>
            <p:ph type="ftr" sz="quarter" idx="11"/>
          </p:nvPr>
        </p:nvSpPr>
        <p:spPr/>
        <p:txBody>
          <a:bodyPr/>
          <a:lstStyle/>
          <a:p>
            <a:r>
              <a:rPr lang="en-US" dirty="0" smtClean="0"/>
              <a:t>© Jamie Kraft 2015</a:t>
            </a:r>
            <a:endParaRPr lang="en-US" dirty="0"/>
          </a:p>
        </p:txBody>
      </p:sp>
      <p:sp>
        <p:nvSpPr>
          <p:cNvPr id="6" name="Slide Number Placeholder 5"/>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7004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329" y="385410"/>
            <a:ext cx="2053828" cy="613471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4844" y="385410"/>
            <a:ext cx="6042422" cy="61347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9615A6-F186-4628-901C-0ADBDCDCD096}" type="datetime1">
              <a:rPr lang="en-US" smtClean="0"/>
              <a:t>9/12/2016</a:t>
            </a:fld>
            <a:endParaRPr lang="en-US" dirty="0"/>
          </a:p>
        </p:txBody>
      </p:sp>
      <p:sp>
        <p:nvSpPr>
          <p:cNvPr id="5" name="Footer Placeholder 4"/>
          <p:cNvSpPr>
            <a:spLocks noGrp="1"/>
          </p:cNvSpPr>
          <p:nvPr>
            <p:ph type="ftr" sz="quarter" idx="11"/>
          </p:nvPr>
        </p:nvSpPr>
        <p:spPr/>
        <p:txBody>
          <a:bodyPr/>
          <a:lstStyle/>
          <a:p>
            <a:r>
              <a:rPr lang="en-US" dirty="0" smtClean="0"/>
              <a:t>© Jamie Kraft 2015</a:t>
            </a:r>
            <a:endParaRPr lang="en-US" dirty="0"/>
          </a:p>
        </p:txBody>
      </p:sp>
      <p:sp>
        <p:nvSpPr>
          <p:cNvPr id="6" name="Slide Number Placeholder 5"/>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404920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CA8B8-BC57-4849-BB96-E6A741962831}" type="datetime1">
              <a:rPr lang="en-US" smtClean="0"/>
              <a:t>9/12/2016</a:t>
            </a:fld>
            <a:endParaRPr lang="en-US" dirty="0"/>
          </a:p>
        </p:txBody>
      </p:sp>
      <p:sp>
        <p:nvSpPr>
          <p:cNvPr id="5" name="Footer Placeholder 4"/>
          <p:cNvSpPr>
            <a:spLocks noGrp="1"/>
          </p:cNvSpPr>
          <p:nvPr>
            <p:ph type="ftr" sz="quarter" idx="11"/>
          </p:nvPr>
        </p:nvSpPr>
        <p:spPr/>
        <p:txBody>
          <a:bodyPr/>
          <a:lstStyle/>
          <a:p>
            <a:r>
              <a:rPr lang="en-US" dirty="0" smtClean="0"/>
              <a:t>© Jamie Kraft 2015</a:t>
            </a:r>
            <a:endParaRPr lang="en-US" dirty="0"/>
          </a:p>
        </p:txBody>
      </p:sp>
      <p:sp>
        <p:nvSpPr>
          <p:cNvPr id="6" name="Slide Number Placeholder 5"/>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356198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83" y="1804725"/>
            <a:ext cx="8215313" cy="3011222"/>
          </a:xfrm>
        </p:spPr>
        <p:txBody>
          <a:bodyPr anchor="b"/>
          <a:lstStyle>
            <a:lvl1pPr>
              <a:defRPr sz="6250"/>
            </a:lvl1pPr>
          </a:lstStyle>
          <a:p>
            <a:r>
              <a:rPr lang="en-US" smtClean="0"/>
              <a:t>Click to edit Master title style</a:t>
            </a:r>
            <a:endParaRPr lang="en-US" dirty="0"/>
          </a:p>
        </p:txBody>
      </p:sp>
      <p:sp>
        <p:nvSpPr>
          <p:cNvPr id="3" name="Text Placeholder 2"/>
          <p:cNvSpPr>
            <a:spLocks noGrp="1"/>
          </p:cNvSpPr>
          <p:nvPr>
            <p:ph type="body" idx="1"/>
          </p:nvPr>
        </p:nvSpPr>
        <p:spPr>
          <a:xfrm>
            <a:off x="649883" y="4844435"/>
            <a:ext cx="8215313" cy="1583531"/>
          </a:xfrm>
        </p:spPr>
        <p:txBody>
          <a:bodyPr/>
          <a:lstStyle>
            <a:lvl1pPr marL="0" indent="0">
              <a:buNone/>
              <a:defRPr sz="2500">
                <a:solidFill>
                  <a:schemeClr val="tx1"/>
                </a:solidFill>
              </a:defRPr>
            </a:lvl1pPr>
            <a:lvl2pPr marL="476265" indent="0">
              <a:buNone/>
              <a:defRPr sz="2083">
                <a:solidFill>
                  <a:schemeClr val="tx1">
                    <a:tint val="75000"/>
                  </a:schemeClr>
                </a:solidFill>
              </a:defRPr>
            </a:lvl2pPr>
            <a:lvl3pPr marL="952530" indent="0">
              <a:buNone/>
              <a:defRPr sz="1875">
                <a:solidFill>
                  <a:schemeClr val="tx1">
                    <a:tint val="75000"/>
                  </a:schemeClr>
                </a:solidFill>
              </a:defRPr>
            </a:lvl3pPr>
            <a:lvl4pPr marL="1428796" indent="0">
              <a:buNone/>
              <a:defRPr sz="1667">
                <a:solidFill>
                  <a:schemeClr val="tx1">
                    <a:tint val="75000"/>
                  </a:schemeClr>
                </a:solidFill>
              </a:defRPr>
            </a:lvl4pPr>
            <a:lvl5pPr marL="1905061" indent="0">
              <a:buNone/>
              <a:defRPr sz="1667">
                <a:solidFill>
                  <a:schemeClr val="tx1">
                    <a:tint val="75000"/>
                  </a:schemeClr>
                </a:solidFill>
              </a:defRPr>
            </a:lvl5pPr>
            <a:lvl6pPr marL="2381326" indent="0">
              <a:buNone/>
              <a:defRPr sz="1667">
                <a:solidFill>
                  <a:schemeClr val="tx1">
                    <a:tint val="75000"/>
                  </a:schemeClr>
                </a:solidFill>
              </a:defRPr>
            </a:lvl6pPr>
            <a:lvl7pPr marL="2857591" indent="0">
              <a:buNone/>
              <a:defRPr sz="1667">
                <a:solidFill>
                  <a:schemeClr val="tx1">
                    <a:tint val="75000"/>
                  </a:schemeClr>
                </a:solidFill>
              </a:defRPr>
            </a:lvl7pPr>
            <a:lvl8pPr marL="3333857" indent="0">
              <a:buNone/>
              <a:defRPr sz="1667">
                <a:solidFill>
                  <a:schemeClr val="tx1">
                    <a:tint val="75000"/>
                  </a:schemeClr>
                </a:solidFill>
              </a:defRPr>
            </a:lvl8pPr>
            <a:lvl9pPr marL="3810122" indent="0">
              <a:buNone/>
              <a:defRPr sz="16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F9544-4F24-4644-B4FF-0B4762EC4E2C}" type="datetime1">
              <a:rPr lang="en-US" smtClean="0"/>
              <a:t>9/12/2016</a:t>
            </a:fld>
            <a:endParaRPr lang="en-US" dirty="0"/>
          </a:p>
        </p:txBody>
      </p:sp>
      <p:sp>
        <p:nvSpPr>
          <p:cNvPr id="5" name="Footer Placeholder 4"/>
          <p:cNvSpPr>
            <a:spLocks noGrp="1"/>
          </p:cNvSpPr>
          <p:nvPr>
            <p:ph type="ftr" sz="quarter" idx="11"/>
          </p:nvPr>
        </p:nvSpPr>
        <p:spPr/>
        <p:txBody>
          <a:bodyPr/>
          <a:lstStyle/>
          <a:p>
            <a:r>
              <a:rPr lang="en-US" dirty="0" smtClean="0"/>
              <a:t>© Jamie Kraft 2015</a:t>
            </a:r>
            <a:endParaRPr lang="en-US" dirty="0"/>
          </a:p>
        </p:txBody>
      </p:sp>
      <p:sp>
        <p:nvSpPr>
          <p:cNvPr id="6" name="Slide Number Placeholder 5"/>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105116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54844" y="1927049"/>
            <a:ext cx="4048125" cy="4593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22031" y="1927049"/>
            <a:ext cx="4048125" cy="4593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8CCA72-A3A1-419D-A935-A54FCD7A8902}"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 Jamie Kraft 2015</a:t>
            </a:r>
            <a:endParaRPr lang="en-US" dirty="0"/>
          </a:p>
        </p:txBody>
      </p:sp>
      <p:sp>
        <p:nvSpPr>
          <p:cNvPr id="7" name="Slide Number Placeholder 6"/>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415054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84" y="385412"/>
            <a:ext cx="8215313" cy="13992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56085" y="1774561"/>
            <a:ext cx="4029521" cy="869685"/>
          </a:xfrm>
        </p:spPr>
        <p:txBody>
          <a:bodyPr anchor="b"/>
          <a:lstStyle>
            <a:lvl1pPr marL="0" indent="0">
              <a:buNone/>
              <a:defRPr sz="2500" b="1"/>
            </a:lvl1pPr>
            <a:lvl2pPr marL="476265" indent="0">
              <a:buNone/>
              <a:defRPr sz="2083" b="1"/>
            </a:lvl2pPr>
            <a:lvl3pPr marL="952530" indent="0">
              <a:buNone/>
              <a:defRPr sz="1875" b="1"/>
            </a:lvl3pPr>
            <a:lvl4pPr marL="1428796" indent="0">
              <a:buNone/>
              <a:defRPr sz="1667" b="1"/>
            </a:lvl4pPr>
            <a:lvl5pPr marL="1905061" indent="0">
              <a:buNone/>
              <a:defRPr sz="1667" b="1"/>
            </a:lvl5pPr>
            <a:lvl6pPr marL="2381326" indent="0">
              <a:buNone/>
              <a:defRPr sz="1667" b="1"/>
            </a:lvl6pPr>
            <a:lvl7pPr marL="2857591" indent="0">
              <a:buNone/>
              <a:defRPr sz="1667" b="1"/>
            </a:lvl7pPr>
            <a:lvl8pPr marL="3333857" indent="0">
              <a:buNone/>
              <a:defRPr sz="1667" b="1"/>
            </a:lvl8pPr>
            <a:lvl9pPr marL="3810122" indent="0">
              <a:buNone/>
              <a:defRPr sz="1667" b="1"/>
            </a:lvl9pPr>
          </a:lstStyle>
          <a:p>
            <a:pPr lvl="0"/>
            <a:r>
              <a:rPr lang="en-US" smtClean="0"/>
              <a:t>Click to edit Master text styles</a:t>
            </a:r>
          </a:p>
        </p:txBody>
      </p:sp>
      <p:sp>
        <p:nvSpPr>
          <p:cNvPr id="4" name="Content Placeholder 3"/>
          <p:cNvSpPr>
            <a:spLocks noGrp="1"/>
          </p:cNvSpPr>
          <p:nvPr>
            <p:ph sz="half" idx="2"/>
          </p:nvPr>
        </p:nvSpPr>
        <p:spPr>
          <a:xfrm>
            <a:off x="656085" y="2644246"/>
            <a:ext cx="4029521" cy="3889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2032" y="1774561"/>
            <a:ext cx="4049366" cy="869685"/>
          </a:xfrm>
        </p:spPr>
        <p:txBody>
          <a:bodyPr anchor="b"/>
          <a:lstStyle>
            <a:lvl1pPr marL="0" indent="0">
              <a:buNone/>
              <a:defRPr sz="2500" b="1"/>
            </a:lvl1pPr>
            <a:lvl2pPr marL="476265" indent="0">
              <a:buNone/>
              <a:defRPr sz="2083" b="1"/>
            </a:lvl2pPr>
            <a:lvl3pPr marL="952530" indent="0">
              <a:buNone/>
              <a:defRPr sz="1875" b="1"/>
            </a:lvl3pPr>
            <a:lvl4pPr marL="1428796" indent="0">
              <a:buNone/>
              <a:defRPr sz="1667" b="1"/>
            </a:lvl4pPr>
            <a:lvl5pPr marL="1905061" indent="0">
              <a:buNone/>
              <a:defRPr sz="1667" b="1"/>
            </a:lvl5pPr>
            <a:lvl6pPr marL="2381326" indent="0">
              <a:buNone/>
              <a:defRPr sz="1667" b="1"/>
            </a:lvl6pPr>
            <a:lvl7pPr marL="2857591" indent="0">
              <a:buNone/>
              <a:defRPr sz="1667" b="1"/>
            </a:lvl7pPr>
            <a:lvl8pPr marL="3333857" indent="0">
              <a:buNone/>
              <a:defRPr sz="1667" b="1"/>
            </a:lvl8pPr>
            <a:lvl9pPr marL="3810122" indent="0">
              <a:buNone/>
              <a:defRPr sz="1667" b="1"/>
            </a:lvl9pPr>
          </a:lstStyle>
          <a:p>
            <a:pPr lvl="0"/>
            <a:r>
              <a:rPr lang="en-US" smtClean="0"/>
              <a:t>Click to edit Master text styles</a:t>
            </a:r>
          </a:p>
        </p:txBody>
      </p:sp>
      <p:sp>
        <p:nvSpPr>
          <p:cNvPr id="6" name="Content Placeholder 5"/>
          <p:cNvSpPr>
            <a:spLocks noGrp="1"/>
          </p:cNvSpPr>
          <p:nvPr>
            <p:ph sz="quarter" idx="4"/>
          </p:nvPr>
        </p:nvSpPr>
        <p:spPr>
          <a:xfrm>
            <a:off x="4822032" y="2644246"/>
            <a:ext cx="4049366" cy="3889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38AB5D-C83F-45BB-9120-B1D9D43DFAB0}" type="datetime1">
              <a:rPr lang="en-US" smtClean="0"/>
              <a:t>9/12/2016</a:t>
            </a:fld>
            <a:endParaRPr lang="en-US" dirty="0"/>
          </a:p>
        </p:txBody>
      </p:sp>
      <p:sp>
        <p:nvSpPr>
          <p:cNvPr id="8" name="Footer Placeholder 7"/>
          <p:cNvSpPr>
            <a:spLocks noGrp="1"/>
          </p:cNvSpPr>
          <p:nvPr>
            <p:ph type="ftr" sz="quarter" idx="11"/>
          </p:nvPr>
        </p:nvSpPr>
        <p:spPr/>
        <p:txBody>
          <a:bodyPr/>
          <a:lstStyle/>
          <a:p>
            <a:r>
              <a:rPr lang="en-US" dirty="0" smtClean="0"/>
              <a:t>© Jamie Kraft 2015</a:t>
            </a:r>
            <a:endParaRPr lang="en-US" dirty="0"/>
          </a:p>
        </p:txBody>
      </p:sp>
      <p:sp>
        <p:nvSpPr>
          <p:cNvPr id="9" name="Slide Number Placeholder 8"/>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133278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2DF9A5-3358-4ADB-8766-182339D17637}" type="datetime1">
              <a:rPr lang="en-US" smtClean="0"/>
              <a:t>9/12/2016</a:t>
            </a:fld>
            <a:endParaRPr lang="en-US" dirty="0"/>
          </a:p>
        </p:txBody>
      </p:sp>
      <p:sp>
        <p:nvSpPr>
          <p:cNvPr id="4" name="Footer Placeholder 3"/>
          <p:cNvSpPr>
            <a:spLocks noGrp="1"/>
          </p:cNvSpPr>
          <p:nvPr>
            <p:ph type="ftr" sz="quarter" idx="11"/>
          </p:nvPr>
        </p:nvSpPr>
        <p:spPr/>
        <p:txBody>
          <a:bodyPr/>
          <a:lstStyle/>
          <a:p>
            <a:r>
              <a:rPr lang="en-US" dirty="0" smtClean="0"/>
              <a:t>© Jamie Kraft 2015</a:t>
            </a:r>
            <a:endParaRPr lang="en-US" dirty="0"/>
          </a:p>
        </p:txBody>
      </p:sp>
      <p:sp>
        <p:nvSpPr>
          <p:cNvPr id="5" name="Slide Number Placeholder 4"/>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248802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50BDF-EF7B-4226-AEB0-50BC2E0312DB}" type="datetime1">
              <a:rPr lang="en-US" smtClean="0"/>
              <a:t>9/12/2016</a:t>
            </a:fld>
            <a:endParaRPr lang="en-US" dirty="0"/>
          </a:p>
        </p:txBody>
      </p:sp>
      <p:sp>
        <p:nvSpPr>
          <p:cNvPr id="3" name="Footer Placeholder 2"/>
          <p:cNvSpPr>
            <a:spLocks noGrp="1"/>
          </p:cNvSpPr>
          <p:nvPr>
            <p:ph type="ftr" sz="quarter" idx="11"/>
          </p:nvPr>
        </p:nvSpPr>
        <p:spPr/>
        <p:txBody>
          <a:bodyPr/>
          <a:lstStyle/>
          <a:p>
            <a:r>
              <a:rPr lang="en-US" dirty="0" smtClean="0"/>
              <a:t>© Jamie Kraft 2015</a:t>
            </a:r>
            <a:endParaRPr lang="en-US" dirty="0"/>
          </a:p>
        </p:txBody>
      </p:sp>
      <p:sp>
        <p:nvSpPr>
          <p:cNvPr id="4" name="Slide Number Placeholder 3"/>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411066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6085" y="482600"/>
            <a:ext cx="3072060" cy="1689100"/>
          </a:xfrm>
        </p:spPr>
        <p:txBody>
          <a:bodyPr anchor="b"/>
          <a:lstStyle>
            <a:lvl1pPr>
              <a:defRPr sz="3333"/>
            </a:lvl1pPr>
          </a:lstStyle>
          <a:p>
            <a:r>
              <a:rPr lang="en-US" smtClean="0"/>
              <a:t>Click to edit Master title style</a:t>
            </a:r>
            <a:endParaRPr lang="en-US" dirty="0"/>
          </a:p>
        </p:txBody>
      </p:sp>
      <p:sp>
        <p:nvSpPr>
          <p:cNvPr id="3" name="Content Placeholder 2"/>
          <p:cNvSpPr>
            <a:spLocks noGrp="1"/>
          </p:cNvSpPr>
          <p:nvPr>
            <p:ph idx="1"/>
          </p:nvPr>
        </p:nvSpPr>
        <p:spPr>
          <a:xfrm>
            <a:off x="4049366" y="1042284"/>
            <a:ext cx="4822031" cy="5144382"/>
          </a:xfrm>
        </p:spPr>
        <p:txBody>
          <a:bodyPr/>
          <a:lstStyle>
            <a:lvl1pPr>
              <a:defRPr sz="3333"/>
            </a:lvl1pPr>
            <a:lvl2pPr>
              <a:defRPr sz="2917"/>
            </a:lvl2pPr>
            <a:lvl3pPr>
              <a:defRPr sz="2500"/>
            </a:lvl3pPr>
            <a:lvl4pPr>
              <a:defRPr sz="2083"/>
            </a:lvl4pPr>
            <a:lvl5pPr>
              <a:defRPr sz="2083"/>
            </a:lvl5pPr>
            <a:lvl6pPr>
              <a:defRPr sz="2083"/>
            </a:lvl6pPr>
            <a:lvl7pPr>
              <a:defRPr sz="2083"/>
            </a:lvl7pPr>
            <a:lvl8pPr>
              <a:defRPr sz="2083"/>
            </a:lvl8pPr>
            <a:lvl9pPr>
              <a:defRPr sz="20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6085" y="2171700"/>
            <a:ext cx="3072060" cy="4023343"/>
          </a:xfrm>
        </p:spPr>
        <p:txBody>
          <a:bodyPr/>
          <a:lstStyle>
            <a:lvl1pPr marL="0" indent="0">
              <a:buNone/>
              <a:defRPr sz="1667"/>
            </a:lvl1pPr>
            <a:lvl2pPr marL="476265" indent="0">
              <a:buNone/>
              <a:defRPr sz="1458"/>
            </a:lvl2pPr>
            <a:lvl3pPr marL="952530" indent="0">
              <a:buNone/>
              <a:defRPr sz="1250"/>
            </a:lvl3pPr>
            <a:lvl4pPr marL="1428796" indent="0">
              <a:buNone/>
              <a:defRPr sz="1042"/>
            </a:lvl4pPr>
            <a:lvl5pPr marL="1905061" indent="0">
              <a:buNone/>
              <a:defRPr sz="1042"/>
            </a:lvl5pPr>
            <a:lvl6pPr marL="2381326" indent="0">
              <a:buNone/>
              <a:defRPr sz="1042"/>
            </a:lvl6pPr>
            <a:lvl7pPr marL="2857591" indent="0">
              <a:buNone/>
              <a:defRPr sz="1042"/>
            </a:lvl7pPr>
            <a:lvl8pPr marL="3333857" indent="0">
              <a:buNone/>
              <a:defRPr sz="1042"/>
            </a:lvl8pPr>
            <a:lvl9pPr marL="3810122" indent="0">
              <a:buNone/>
              <a:defRPr sz="104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039D8-95A6-4373-AE5F-6204CC60347B}"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 Jamie Kraft 2015</a:t>
            </a:r>
            <a:endParaRPr lang="en-US" dirty="0"/>
          </a:p>
        </p:txBody>
      </p:sp>
      <p:sp>
        <p:nvSpPr>
          <p:cNvPr id="7" name="Slide Number Placeholder 6"/>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3432244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6085" y="482600"/>
            <a:ext cx="3072060" cy="1689100"/>
          </a:xfrm>
        </p:spPr>
        <p:txBody>
          <a:bodyPr anchor="b"/>
          <a:lstStyle>
            <a:lvl1pPr>
              <a:defRPr sz="333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49366" y="1042284"/>
            <a:ext cx="4822031" cy="5144382"/>
          </a:xfrm>
        </p:spPr>
        <p:txBody>
          <a:bodyPr anchor="t"/>
          <a:lstStyle>
            <a:lvl1pPr marL="0" indent="0">
              <a:buNone/>
              <a:defRPr sz="3333"/>
            </a:lvl1pPr>
            <a:lvl2pPr marL="476265" indent="0">
              <a:buNone/>
              <a:defRPr sz="2917"/>
            </a:lvl2pPr>
            <a:lvl3pPr marL="952530" indent="0">
              <a:buNone/>
              <a:defRPr sz="2500"/>
            </a:lvl3pPr>
            <a:lvl4pPr marL="1428796" indent="0">
              <a:buNone/>
              <a:defRPr sz="2083"/>
            </a:lvl4pPr>
            <a:lvl5pPr marL="1905061" indent="0">
              <a:buNone/>
              <a:defRPr sz="2083"/>
            </a:lvl5pPr>
            <a:lvl6pPr marL="2381326" indent="0">
              <a:buNone/>
              <a:defRPr sz="2083"/>
            </a:lvl6pPr>
            <a:lvl7pPr marL="2857591" indent="0">
              <a:buNone/>
              <a:defRPr sz="2083"/>
            </a:lvl7pPr>
            <a:lvl8pPr marL="3333857" indent="0">
              <a:buNone/>
              <a:defRPr sz="2083"/>
            </a:lvl8pPr>
            <a:lvl9pPr marL="3810122" indent="0">
              <a:buNone/>
              <a:defRPr sz="2083"/>
            </a:lvl9pPr>
          </a:lstStyle>
          <a:p>
            <a:r>
              <a:rPr lang="en-US" dirty="0" smtClean="0"/>
              <a:t>Click icon to add picture</a:t>
            </a:r>
            <a:endParaRPr lang="en-US" dirty="0"/>
          </a:p>
        </p:txBody>
      </p:sp>
      <p:sp>
        <p:nvSpPr>
          <p:cNvPr id="4" name="Text Placeholder 3"/>
          <p:cNvSpPr>
            <a:spLocks noGrp="1"/>
          </p:cNvSpPr>
          <p:nvPr>
            <p:ph type="body" sz="half" idx="2"/>
          </p:nvPr>
        </p:nvSpPr>
        <p:spPr>
          <a:xfrm>
            <a:off x="656085" y="2171700"/>
            <a:ext cx="3072060" cy="4023343"/>
          </a:xfrm>
        </p:spPr>
        <p:txBody>
          <a:bodyPr/>
          <a:lstStyle>
            <a:lvl1pPr marL="0" indent="0">
              <a:buNone/>
              <a:defRPr sz="1667"/>
            </a:lvl1pPr>
            <a:lvl2pPr marL="476265" indent="0">
              <a:buNone/>
              <a:defRPr sz="1458"/>
            </a:lvl2pPr>
            <a:lvl3pPr marL="952530" indent="0">
              <a:buNone/>
              <a:defRPr sz="1250"/>
            </a:lvl3pPr>
            <a:lvl4pPr marL="1428796" indent="0">
              <a:buNone/>
              <a:defRPr sz="1042"/>
            </a:lvl4pPr>
            <a:lvl5pPr marL="1905061" indent="0">
              <a:buNone/>
              <a:defRPr sz="1042"/>
            </a:lvl5pPr>
            <a:lvl6pPr marL="2381326" indent="0">
              <a:buNone/>
              <a:defRPr sz="1042"/>
            </a:lvl6pPr>
            <a:lvl7pPr marL="2857591" indent="0">
              <a:buNone/>
              <a:defRPr sz="1042"/>
            </a:lvl7pPr>
            <a:lvl8pPr marL="3333857" indent="0">
              <a:buNone/>
              <a:defRPr sz="1042"/>
            </a:lvl8pPr>
            <a:lvl9pPr marL="3810122" indent="0">
              <a:buNone/>
              <a:defRPr sz="104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BFDA0-3721-410E-892E-F1B0780BB1AD}"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 Jamie Kraft 2015</a:t>
            </a:r>
            <a:endParaRPr lang="en-US" dirty="0"/>
          </a:p>
        </p:txBody>
      </p:sp>
      <p:sp>
        <p:nvSpPr>
          <p:cNvPr id="7" name="Slide Number Placeholder 6"/>
          <p:cNvSpPr>
            <a:spLocks noGrp="1"/>
          </p:cNvSpPr>
          <p:nvPr>
            <p:ph type="sldNum" sz="quarter" idx="12"/>
          </p:nvPr>
        </p:nvSpPr>
        <p:spPr/>
        <p:txBody>
          <a:bodyPr/>
          <a:lstStyle/>
          <a:p>
            <a:fld id="{39EFA12E-138B-4AC8-86BE-4C2DC0E46701}" type="slidenum">
              <a:rPr lang="en-US" smtClean="0"/>
              <a:t>‹#›</a:t>
            </a:fld>
            <a:endParaRPr lang="en-US" dirty="0"/>
          </a:p>
        </p:txBody>
      </p:sp>
    </p:spTree>
    <p:extLst>
      <p:ext uri="{BB962C8B-B14F-4D97-AF65-F5344CB8AC3E}">
        <p14:creationId xmlns:p14="http://schemas.microsoft.com/office/powerpoint/2010/main" val="287961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844" y="385412"/>
            <a:ext cx="8215313" cy="13992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54844" y="1927049"/>
            <a:ext cx="8215313" cy="4593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4844" y="6709482"/>
            <a:ext cx="2143125" cy="385410"/>
          </a:xfrm>
          <a:prstGeom prst="rect">
            <a:avLst/>
          </a:prstGeom>
        </p:spPr>
        <p:txBody>
          <a:bodyPr vert="horz" lIns="91440" tIns="45720" rIns="91440" bIns="45720" rtlCol="0" anchor="ctr"/>
          <a:lstStyle>
            <a:lvl1pPr algn="l">
              <a:defRPr sz="1250">
                <a:solidFill>
                  <a:schemeClr val="tx1">
                    <a:tint val="75000"/>
                  </a:schemeClr>
                </a:solidFill>
              </a:defRPr>
            </a:lvl1pPr>
          </a:lstStyle>
          <a:p>
            <a:fld id="{58C691AC-6240-42AE-9550-38934492C041}" type="datetime1">
              <a:rPr lang="en-US" smtClean="0"/>
              <a:t>9/12/2016</a:t>
            </a:fld>
            <a:endParaRPr lang="en-US" dirty="0"/>
          </a:p>
        </p:txBody>
      </p:sp>
      <p:sp>
        <p:nvSpPr>
          <p:cNvPr id="5" name="Footer Placeholder 4"/>
          <p:cNvSpPr>
            <a:spLocks noGrp="1"/>
          </p:cNvSpPr>
          <p:nvPr>
            <p:ph type="ftr" sz="quarter" idx="3"/>
          </p:nvPr>
        </p:nvSpPr>
        <p:spPr>
          <a:xfrm>
            <a:off x="3155156" y="6709482"/>
            <a:ext cx="3214688" cy="385410"/>
          </a:xfrm>
          <a:prstGeom prst="rect">
            <a:avLst/>
          </a:prstGeom>
        </p:spPr>
        <p:txBody>
          <a:bodyPr vert="horz" lIns="91440" tIns="45720" rIns="91440" bIns="45720" rtlCol="0" anchor="ctr"/>
          <a:lstStyle>
            <a:lvl1pPr algn="ctr">
              <a:defRPr sz="1250">
                <a:solidFill>
                  <a:schemeClr val="tx1">
                    <a:tint val="75000"/>
                  </a:schemeClr>
                </a:solidFill>
              </a:defRPr>
            </a:lvl1pPr>
          </a:lstStyle>
          <a:p>
            <a:r>
              <a:rPr lang="en-US" dirty="0" smtClean="0"/>
              <a:t>© Jamie Kraft 2015</a:t>
            </a:r>
            <a:endParaRPr lang="en-US" dirty="0"/>
          </a:p>
        </p:txBody>
      </p:sp>
      <p:sp>
        <p:nvSpPr>
          <p:cNvPr id="6" name="Slide Number Placeholder 5"/>
          <p:cNvSpPr>
            <a:spLocks noGrp="1"/>
          </p:cNvSpPr>
          <p:nvPr>
            <p:ph type="sldNum" sz="quarter" idx="4"/>
          </p:nvPr>
        </p:nvSpPr>
        <p:spPr>
          <a:xfrm>
            <a:off x="6727031" y="6709482"/>
            <a:ext cx="2143125" cy="385410"/>
          </a:xfrm>
          <a:prstGeom prst="rect">
            <a:avLst/>
          </a:prstGeom>
        </p:spPr>
        <p:txBody>
          <a:bodyPr vert="horz" lIns="91440" tIns="45720" rIns="91440" bIns="45720" rtlCol="0" anchor="ctr"/>
          <a:lstStyle>
            <a:lvl1pPr algn="r">
              <a:defRPr sz="1250">
                <a:solidFill>
                  <a:schemeClr val="tx1">
                    <a:tint val="75000"/>
                  </a:schemeClr>
                </a:solidFill>
              </a:defRPr>
            </a:lvl1pPr>
          </a:lstStyle>
          <a:p>
            <a:fld id="{39EFA12E-138B-4AC8-86BE-4C2DC0E46701}" type="slidenum">
              <a:rPr lang="en-US" smtClean="0"/>
              <a:t>‹#›</a:t>
            </a:fld>
            <a:endParaRPr lang="en-US" dirty="0"/>
          </a:p>
        </p:txBody>
      </p:sp>
    </p:spTree>
    <p:extLst>
      <p:ext uri="{BB962C8B-B14F-4D97-AF65-F5344CB8AC3E}">
        <p14:creationId xmlns:p14="http://schemas.microsoft.com/office/powerpoint/2010/main" val="3509200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hf sldNum="0" hdr="0" ftr="0" dt="0"/>
  <p:txStyles>
    <p:titleStyle>
      <a:lvl1pPr algn="l" defTabSz="952530" rtl="0" eaLnBrk="1" latinLnBrk="0" hangingPunct="1">
        <a:lnSpc>
          <a:spcPct val="90000"/>
        </a:lnSpc>
        <a:spcBef>
          <a:spcPct val="0"/>
        </a:spcBef>
        <a:buNone/>
        <a:defRPr sz="4583" kern="1200">
          <a:solidFill>
            <a:schemeClr val="tx1"/>
          </a:solidFill>
          <a:latin typeface="+mj-lt"/>
          <a:ea typeface="+mj-ea"/>
          <a:cs typeface="+mj-cs"/>
        </a:defRPr>
      </a:lvl1pPr>
    </p:titleStyle>
    <p:body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p:bodyStyle>
    <p:otherStyle>
      <a:defPPr>
        <a:defRPr lang="en-US"/>
      </a:defPPr>
      <a:lvl1pPr marL="0" algn="l" defTabSz="952530" rtl="0" eaLnBrk="1" latinLnBrk="0" hangingPunct="1">
        <a:defRPr sz="1875" kern="1200">
          <a:solidFill>
            <a:schemeClr val="tx1"/>
          </a:solidFill>
          <a:latin typeface="+mn-lt"/>
          <a:ea typeface="+mn-ea"/>
          <a:cs typeface="+mn-cs"/>
        </a:defRPr>
      </a:lvl1pPr>
      <a:lvl2pPr marL="476265" algn="l" defTabSz="952530" rtl="0" eaLnBrk="1" latinLnBrk="0" hangingPunct="1">
        <a:defRPr sz="1875" kern="1200">
          <a:solidFill>
            <a:schemeClr val="tx1"/>
          </a:solidFill>
          <a:latin typeface="+mn-lt"/>
          <a:ea typeface="+mn-ea"/>
          <a:cs typeface="+mn-cs"/>
        </a:defRPr>
      </a:lvl2pPr>
      <a:lvl3pPr marL="952530" algn="l" defTabSz="952530" rtl="0" eaLnBrk="1" latinLnBrk="0" hangingPunct="1">
        <a:defRPr sz="1875" kern="1200">
          <a:solidFill>
            <a:schemeClr val="tx1"/>
          </a:solidFill>
          <a:latin typeface="+mn-lt"/>
          <a:ea typeface="+mn-ea"/>
          <a:cs typeface="+mn-cs"/>
        </a:defRPr>
      </a:lvl3pPr>
      <a:lvl4pPr marL="1428796" algn="l" defTabSz="952530" rtl="0" eaLnBrk="1" latinLnBrk="0" hangingPunct="1">
        <a:defRPr sz="1875" kern="1200">
          <a:solidFill>
            <a:schemeClr val="tx1"/>
          </a:solidFill>
          <a:latin typeface="+mn-lt"/>
          <a:ea typeface="+mn-ea"/>
          <a:cs typeface="+mn-cs"/>
        </a:defRPr>
      </a:lvl4pPr>
      <a:lvl5pPr marL="1905061" algn="l" defTabSz="952530" rtl="0" eaLnBrk="1" latinLnBrk="0" hangingPunct="1">
        <a:defRPr sz="1875" kern="1200">
          <a:solidFill>
            <a:schemeClr val="tx1"/>
          </a:solidFill>
          <a:latin typeface="+mn-lt"/>
          <a:ea typeface="+mn-ea"/>
          <a:cs typeface="+mn-cs"/>
        </a:defRPr>
      </a:lvl5pPr>
      <a:lvl6pPr marL="2381326" algn="l" defTabSz="952530" rtl="0" eaLnBrk="1" latinLnBrk="0" hangingPunct="1">
        <a:defRPr sz="1875" kern="1200">
          <a:solidFill>
            <a:schemeClr val="tx1"/>
          </a:solidFill>
          <a:latin typeface="+mn-lt"/>
          <a:ea typeface="+mn-ea"/>
          <a:cs typeface="+mn-cs"/>
        </a:defRPr>
      </a:lvl6pPr>
      <a:lvl7pPr marL="2857591" algn="l" defTabSz="952530" rtl="0" eaLnBrk="1" latinLnBrk="0" hangingPunct="1">
        <a:defRPr sz="1875" kern="1200">
          <a:solidFill>
            <a:schemeClr val="tx1"/>
          </a:solidFill>
          <a:latin typeface="+mn-lt"/>
          <a:ea typeface="+mn-ea"/>
          <a:cs typeface="+mn-cs"/>
        </a:defRPr>
      </a:lvl7pPr>
      <a:lvl8pPr marL="3333857" algn="l" defTabSz="952530" rtl="0" eaLnBrk="1" latinLnBrk="0" hangingPunct="1">
        <a:defRPr sz="1875" kern="1200">
          <a:solidFill>
            <a:schemeClr val="tx1"/>
          </a:solidFill>
          <a:latin typeface="+mn-lt"/>
          <a:ea typeface="+mn-ea"/>
          <a:cs typeface="+mn-cs"/>
        </a:defRPr>
      </a:lvl8pPr>
      <a:lvl9pPr marL="3810122" algn="l" defTabSz="952530" rtl="0" eaLnBrk="1" latinLnBrk="0" hangingPunct="1">
        <a:defRPr sz="18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4.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4.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3.png"/><Relationship Id="rId7" Type="http://schemas.openxmlformats.org/officeDocument/2006/relationships/image" Target="../media/image65.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1.png"/><Relationship Id="rId10"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67.png"/></Relationships>
</file>

<file path=ppt/slides/_rels/slide6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3.png"/><Relationship Id="rId7" Type="http://schemas.openxmlformats.org/officeDocument/2006/relationships/image" Target="../media/image65.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1.png"/><Relationship Id="rId10"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hyperlink" Target="https://www.teacherspayteachers.com/Store/Music-With-Ms-Jamie" TargetMode="External"/><Relationship Id="rId7"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hyperlink" Target="https://www.teacherspayteachers.com/Store/Scrappin-Doodles" TargetMode="External"/><Relationship Id="rId5" Type="http://schemas.openxmlformats.org/officeDocument/2006/relationships/hyperlink" Target="http://musicwithmsjamie.blogspot.com/" TargetMode="External"/><Relationship Id="rId4" Type="http://schemas.openxmlformats.org/officeDocument/2006/relationships/hyperlink" Target="https://www.pinterest.com/jsirrellkraf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04260" y="6062418"/>
            <a:ext cx="2316480" cy="373051"/>
          </a:xfrm>
          <a:prstGeom prst="rect">
            <a:avLst/>
          </a:prstGeom>
          <a:noFill/>
        </p:spPr>
        <p:txBody>
          <a:bodyPr wrap="square" rtlCol="0" anchor="ctr">
            <a:spAutoFit/>
          </a:bodyPr>
          <a:lstStyle/>
          <a:p>
            <a:pPr algn="ctr"/>
            <a:r>
              <a:rPr lang="en-US" sz="1824" dirty="0">
                <a:latin typeface="Berlin Sans FB" panose="020E0602020502020306" pitchFamily="34" charset="0"/>
              </a:rPr>
              <a:t>©</a:t>
            </a:r>
            <a:r>
              <a:rPr lang="en-US" sz="1368" b="1" dirty="0">
                <a:latin typeface="Berlin Sans FB" panose="020E0602020502020306" pitchFamily="34" charset="0"/>
              </a:rPr>
              <a:t> </a:t>
            </a:r>
            <a:r>
              <a:rPr lang="en-US" sz="1368" dirty="0">
                <a:latin typeface="Berlin Sans FB" panose="020E0602020502020306" pitchFamily="34" charset="0"/>
              </a:rPr>
              <a:t>Jamie Kraft 2015</a:t>
            </a:r>
          </a:p>
        </p:txBody>
      </p:sp>
      <p:grpSp>
        <p:nvGrpSpPr>
          <p:cNvPr id="2" name="Group 1"/>
          <p:cNvGrpSpPr/>
          <p:nvPr/>
        </p:nvGrpSpPr>
        <p:grpSpPr>
          <a:xfrm>
            <a:off x="0" y="0"/>
            <a:ext cx="9525000" cy="7239000"/>
            <a:chOff x="0" y="0"/>
            <a:chExt cx="9525000" cy="7239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72" y="0"/>
              <a:ext cx="8404410" cy="7239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41" y="2121201"/>
              <a:ext cx="1430870" cy="17653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440" y="1973647"/>
              <a:ext cx="1477025" cy="1901056"/>
            </a:xfrm>
            <a:prstGeom prst="rect">
              <a:avLst/>
            </a:prstGeom>
          </p:spPr>
        </p:pic>
      </p:grpSp>
      <p:sp>
        <p:nvSpPr>
          <p:cNvPr id="3" name="Rectangle 2"/>
          <p:cNvSpPr/>
          <p:nvPr/>
        </p:nvSpPr>
        <p:spPr>
          <a:xfrm>
            <a:off x="1131541" y="428917"/>
            <a:ext cx="7261924" cy="1569660"/>
          </a:xfrm>
          <a:prstGeom prst="rect">
            <a:avLst/>
          </a:prstGeom>
          <a:noFill/>
        </p:spPr>
        <p:txBody>
          <a:bodyPr wrap="none" lIns="91440" tIns="45720" rIns="91440" bIns="45720">
            <a:spAutoFit/>
          </a:bodyPr>
          <a:lstStyle/>
          <a:p>
            <a:pPr algn="ctr"/>
            <a:r>
              <a:rPr lang="en-US" sz="9600" b="1" cap="none" spc="0" dirty="0" smtClean="0">
                <a:ln w="0"/>
                <a:solidFill>
                  <a:srgbClr val="0070C0"/>
                </a:solidFill>
                <a:effectLst>
                  <a:outerShdw blurRad="38100" dist="19050" dir="2700000" algn="tl" rotWithShape="0">
                    <a:schemeClr val="dk1">
                      <a:alpha val="40000"/>
                    </a:schemeClr>
                  </a:outerShdw>
                </a:effectLst>
                <a:latin typeface="AR CHRISTY" panose="02000000000000000000" pitchFamily="2" charset="0"/>
              </a:rPr>
              <a:t>Music Theory</a:t>
            </a:r>
            <a:endParaRPr lang="en-US" sz="9600" b="1" cap="none" spc="0" dirty="0">
              <a:ln w="0"/>
              <a:solidFill>
                <a:srgbClr val="0070C0"/>
              </a:solidFill>
              <a:effectLst>
                <a:outerShdw blurRad="38100" dist="19050" dir="2700000" algn="tl" rotWithShape="0">
                  <a:schemeClr val="dk1">
                    <a:alpha val="40000"/>
                  </a:schemeClr>
                </a:outerShdw>
              </a:effectLst>
              <a:latin typeface="AR CHRISTY" panose="02000000000000000000" pitchFamily="2" charset="0"/>
            </a:endParaRPr>
          </a:p>
        </p:txBody>
      </p:sp>
      <p:sp>
        <p:nvSpPr>
          <p:cNvPr id="6" name="Rectangle 5"/>
          <p:cNvSpPr/>
          <p:nvPr/>
        </p:nvSpPr>
        <p:spPr>
          <a:xfrm>
            <a:off x="3239961" y="2071982"/>
            <a:ext cx="3159390" cy="2585323"/>
          </a:xfrm>
          <a:prstGeom prst="rect">
            <a:avLst/>
          </a:prstGeom>
          <a:noFill/>
        </p:spPr>
        <p:txBody>
          <a:bodyPr wrap="none" lIns="91440" tIns="45720" rIns="91440" bIns="45720">
            <a:spAutoFit/>
          </a:bodyPr>
          <a:lstStyle/>
          <a:p>
            <a:pPr algn="ctr"/>
            <a:r>
              <a:rPr lang="en-US" sz="5400" b="1" dirty="0" smtClean="0">
                <a:ln w="0"/>
                <a:solidFill>
                  <a:srgbClr val="FF0000"/>
                </a:solidFill>
                <a:effectLst>
                  <a:outerShdw blurRad="38100" dist="19050" dir="2700000" algn="tl" rotWithShape="0">
                    <a:schemeClr val="dk1">
                      <a:alpha val="40000"/>
                    </a:schemeClr>
                  </a:outerShdw>
                </a:effectLst>
              </a:rPr>
              <a:t>Lessons </a:t>
            </a:r>
          </a:p>
          <a:p>
            <a:pPr algn="ctr"/>
            <a:r>
              <a:rPr lang="en-US" sz="5400" b="1" dirty="0" smtClean="0">
                <a:ln w="0"/>
                <a:solidFill>
                  <a:srgbClr val="FF0000"/>
                </a:solidFill>
                <a:effectLst>
                  <a:outerShdw blurRad="38100" dist="19050" dir="2700000" algn="tl" rotWithShape="0">
                    <a:schemeClr val="dk1">
                      <a:alpha val="40000"/>
                    </a:schemeClr>
                  </a:outerShdw>
                </a:effectLst>
              </a:rPr>
              <a:t>for the </a:t>
            </a:r>
          </a:p>
          <a:p>
            <a:pPr algn="ctr"/>
            <a:r>
              <a:rPr lang="en-US" sz="5400" b="1" dirty="0" smtClean="0">
                <a:ln w="0"/>
                <a:solidFill>
                  <a:srgbClr val="FF0000"/>
                </a:solidFill>
                <a:effectLst>
                  <a:outerShdw blurRad="38100" dist="19050" dir="2700000" algn="tl" rotWithShape="0">
                    <a:schemeClr val="dk1">
                      <a:alpha val="40000"/>
                    </a:schemeClr>
                  </a:outerShdw>
                </a:effectLst>
              </a:rPr>
              <a:t>Classroom</a:t>
            </a:r>
            <a:endParaRPr lang="en-US" sz="5400" b="1" cap="none" spc="0" dirty="0">
              <a:ln w="0"/>
              <a:solidFill>
                <a:srgbClr val="FF0000"/>
              </a:solidFill>
              <a:effectLst>
                <a:outerShdw blurRad="38100" dist="19050" dir="2700000" algn="tl" rotWithShape="0">
                  <a:schemeClr val="dk1">
                    <a:alpha val="40000"/>
                  </a:schemeClr>
                </a:outerShdw>
              </a:effectLst>
            </a:endParaRPr>
          </a:p>
        </p:txBody>
      </p:sp>
      <p:sp>
        <p:nvSpPr>
          <p:cNvPr id="11" name="Rectangle 10"/>
          <p:cNvSpPr/>
          <p:nvPr/>
        </p:nvSpPr>
        <p:spPr>
          <a:xfrm>
            <a:off x="1440023" y="5586721"/>
            <a:ext cx="6644961" cy="923330"/>
          </a:xfrm>
          <a:prstGeom prst="rect">
            <a:avLst/>
          </a:prstGeom>
          <a:noFill/>
        </p:spPr>
        <p:txBody>
          <a:bodyPr wrap="none" lIns="91440" tIns="45720" rIns="91440" bIns="45720">
            <a:spAutoFit/>
          </a:bodyPr>
          <a:lstStyle/>
          <a:p>
            <a:pPr algn="ctr"/>
            <a:r>
              <a:rPr lang="en-US" sz="5400" b="1" cap="none" spc="0" dirty="0" smtClean="0">
                <a:ln w="0"/>
                <a:solidFill>
                  <a:srgbClr val="7030A0"/>
                </a:solidFill>
                <a:effectLst>
                  <a:outerShdw blurRad="38100" dist="19050" dir="2700000" algn="tl" rotWithShape="0">
                    <a:schemeClr val="dk1">
                      <a:alpha val="40000"/>
                    </a:schemeClr>
                  </a:outerShdw>
                </a:effectLst>
                <a:latin typeface="AR CHRISTY" panose="02000000000000000000" pitchFamily="2" charset="0"/>
              </a:rPr>
              <a:t>Created by Jamie Kraft</a:t>
            </a:r>
            <a:endParaRPr lang="en-US" sz="5400" b="1" cap="none" spc="0" dirty="0">
              <a:ln w="0"/>
              <a:solidFill>
                <a:srgbClr val="7030A0"/>
              </a:solidFill>
              <a:effectLst>
                <a:outerShdw blurRad="38100" dist="19050" dir="2700000" algn="tl" rotWithShape="0">
                  <a:schemeClr val="dk1">
                    <a:alpha val="40000"/>
                  </a:schemeClr>
                </a:outerShdw>
              </a:effectLst>
              <a:latin typeface="AR CHRISTY" panose="02000000000000000000" pitchFamily="2" charset="0"/>
            </a:endParaRPr>
          </a:p>
        </p:txBody>
      </p:sp>
    </p:spTree>
    <p:extLst>
      <p:ext uri="{BB962C8B-B14F-4D97-AF65-F5344CB8AC3E}">
        <p14:creationId xmlns:p14="http://schemas.microsoft.com/office/powerpoint/2010/main" val="2184478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par>
                          <p:cTn id="8" fill="hold">
                            <p:stCondLst>
                              <p:cond delay="1000"/>
                            </p:stCondLst>
                            <p:childTnLst>
                              <p:par>
                                <p:cTn id="9" presetID="26" presetClass="emph" presetSubtype="0" fill="hold" grpId="0" nodeType="afterEffect">
                                  <p:stCondLst>
                                    <p:cond delay="100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par>
                          <p:cTn id="12" fill="hold">
                            <p:stCondLst>
                              <p:cond delay="3000"/>
                            </p:stCondLst>
                            <p:childTnLst>
                              <p:par>
                                <p:cTn id="13" presetID="26" presetClass="emph" presetSubtype="0" fill="hold" grpId="0" nodeType="afterEffect">
                                  <p:stCondLst>
                                    <p:cond delay="100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C000"/>
          </a:solidFill>
        </p:spPr>
      </p:pic>
      <p:sp>
        <p:nvSpPr>
          <p:cNvPr id="3" name="TextBox 2"/>
          <p:cNvSpPr txBox="1"/>
          <p:nvPr/>
        </p:nvSpPr>
        <p:spPr>
          <a:xfrm>
            <a:off x="420867" y="319320"/>
            <a:ext cx="8770350"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Meter Signatures</a:t>
            </a:r>
          </a:p>
        </p:txBody>
      </p:sp>
      <p:sp>
        <p:nvSpPr>
          <p:cNvPr id="13" name="TextBox 12"/>
          <p:cNvSpPr txBox="1"/>
          <p:nvPr/>
        </p:nvSpPr>
        <p:spPr>
          <a:xfrm>
            <a:off x="1367685" y="5457371"/>
            <a:ext cx="6789631" cy="830997"/>
          </a:xfrm>
          <a:prstGeom prst="rect">
            <a:avLst/>
          </a:prstGeom>
          <a:noFill/>
        </p:spPr>
        <p:txBody>
          <a:bodyPr wrap="square" rtlCol="0">
            <a:spAutoFit/>
          </a:bodyPr>
          <a:lstStyle/>
          <a:p>
            <a:pPr algn="ctr"/>
            <a:r>
              <a:rPr lang="en-US" sz="2400" dirty="0" smtClean="0">
                <a:latin typeface="Berlin Sans FB" panose="020E0602020502020306" pitchFamily="34" charset="0"/>
              </a:rPr>
              <a:t>Meter </a:t>
            </a:r>
            <a:r>
              <a:rPr lang="en-US" sz="2400" dirty="0">
                <a:latin typeface="Berlin Sans FB" panose="020E0602020502020306" pitchFamily="34" charset="0"/>
              </a:rPr>
              <a:t>signatures determine how many beats per measure and the type of note that gets the beat. </a:t>
            </a:r>
          </a:p>
        </p:txBody>
      </p:sp>
      <p:sp>
        <p:nvSpPr>
          <p:cNvPr id="8" name="TextBox 7"/>
          <p:cNvSpPr txBox="1"/>
          <p:nvPr/>
        </p:nvSpPr>
        <p:spPr>
          <a:xfrm>
            <a:off x="1367683" y="1685362"/>
            <a:ext cx="6789631" cy="461665"/>
          </a:xfrm>
          <a:prstGeom prst="rect">
            <a:avLst/>
          </a:prstGeom>
          <a:noFill/>
        </p:spPr>
        <p:txBody>
          <a:bodyPr wrap="square" rtlCol="0">
            <a:spAutoFit/>
          </a:bodyPr>
          <a:lstStyle/>
          <a:p>
            <a:pPr algn="ctr"/>
            <a:r>
              <a:rPr lang="en-US" sz="2400" dirty="0" smtClean="0">
                <a:solidFill>
                  <a:srgbClr val="00B050"/>
                </a:solidFill>
                <a:latin typeface="Berlin Sans FB" panose="020E0602020502020306" pitchFamily="34" charset="0"/>
              </a:rPr>
              <a:t>Time Signatures</a:t>
            </a:r>
            <a:endParaRPr lang="en-US" sz="2400" dirty="0">
              <a:solidFill>
                <a:srgbClr val="00B050"/>
              </a:solidFill>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20" y="2670450"/>
            <a:ext cx="937197" cy="18935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262" y="2670450"/>
            <a:ext cx="903172" cy="18943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543" y="2727426"/>
            <a:ext cx="964698" cy="1851884"/>
          </a:xfrm>
          <a:prstGeom prst="rect">
            <a:avLst/>
          </a:prstGeom>
        </p:spPr>
      </p:pic>
      <p:sp>
        <p:nvSpPr>
          <p:cNvPr id="11" name="Right Arrow 10"/>
          <p:cNvSpPr/>
          <p:nvPr/>
        </p:nvSpPr>
        <p:spPr>
          <a:xfrm rot="10800000">
            <a:off x="1495917" y="3236686"/>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1495917" y="3820860"/>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4304434" y="3237776"/>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7121241" y="3235426"/>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10800000">
            <a:off x="4304434" y="3901286"/>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10800000">
            <a:off x="7112951" y="3894628"/>
            <a:ext cx="507054"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191657" y="2786748"/>
            <a:ext cx="1156369" cy="923330"/>
          </a:xfrm>
          <a:prstGeom prst="rect">
            <a:avLst/>
          </a:prstGeom>
          <a:noFill/>
        </p:spPr>
        <p:txBody>
          <a:bodyPr wrap="square" rtlCol="0">
            <a:spAutoFit/>
          </a:bodyPr>
          <a:lstStyle/>
          <a:p>
            <a:r>
              <a:rPr lang="en-US" dirty="0" smtClean="0">
                <a:latin typeface="Berlin Sans FB" panose="020E0602020502020306" pitchFamily="34" charset="0"/>
              </a:rPr>
              <a:t>2 beats per measure</a:t>
            </a:r>
            <a:endParaRPr lang="en-US" dirty="0">
              <a:latin typeface="Berlin Sans FB" panose="020E0602020502020306" pitchFamily="34" charset="0"/>
            </a:endParaRPr>
          </a:p>
        </p:txBody>
      </p:sp>
      <p:sp>
        <p:nvSpPr>
          <p:cNvPr id="22" name="TextBox 21"/>
          <p:cNvSpPr txBox="1"/>
          <p:nvPr/>
        </p:nvSpPr>
        <p:spPr>
          <a:xfrm>
            <a:off x="4969749" y="2781555"/>
            <a:ext cx="1156369" cy="923330"/>
          </a:xfrm>
          <a:prstGeom prst="rect">
            <a:avLst/>
          </a:prstGeom>
          <a:noFill/>
        </p:spPr>
        <p:txBody>
          <a:bodyPr wrap="square" rtlCol="0">
            <a:spAutoFit/>
          </a:bodyPr>
          <a:lstStyle/>
          <a:p>
            <a:r>
              <a:rPr lang="en-US" dirty="0">
                <a:latin typeface="Berlin Sans FB" panose="020E0602020502020306" pitchFamily="34" charset="0"/>
              </a:rPr>
              <a:t>3</a:t>
            </a:r>
            <a:r>
              <a:rPr lang="en-US" dirty="0" smtClean="0">
                <a:latin typeface="Berlin Sans FB" panose="020E0602020502020306" pitchFamily="34" charset="0"/>
              </a:rPr>
              <a:t> beats per measure</a:t>
            </a:r>
            <a:endParaRPr lang="en-US" dirty="0">
              <a:latin typeface="Berlin Sans FB" panose="020E0602020502020306" pitchFamily="34" charset="0"/>
            </a:endParaRPr>
          </a:p>
        </p:txBody>
      </p:sp>
      <p:sp>
        <p:nvSpPr>
          <p:cNvPr id="23" name="TextBox 22"/>
          <p:cNvSpPr txBox="1"/>
          <p:nvPr/>
        </p:nvSpPr>
        <p:spPr>
          <a:xfrm>
            <a:off x="7718813" y="2776362"/>
            <a:ext cx="1156369" cy="923330"/>
          </a:xfrm>
          <a:prstGeom prst="rect">
            <a:avLst/>
          </a:prstGeom>
          <a:noFill/>
        </p:spPr>
        <p:txBody>
          <a:bodyPr wrap="square" rtlCol="0">
            <a:spAutoFit/>
          </a:bodyPr>
          <a:lstStyle/>
          <a:p>
            <a:r>
              <a:rPr lang="en-US" dirty="0">
                <a:latin typeface="Berlin Sans FB" panose="020E0602020502020306" pitchFamily="34" charset="0"/>
              </a:rPr>
              <a:t>4</a:t>
            </a:r>
            <a:r>
              <a:rPr lang="en-US" dirty="0" smtClean="0">
                <a:latin typeface="Berlin Sans FB" panose="020E0602020502020306" pitchFamily="34" charset="0"/>
              </a:rPr>
              <a:t> beats per measure</a:t>
            </a:r>
            <a:endParaRPr lang="en-US" dirty="0">
              <a:latin typeface="Berlin Sans FB" panose="020E0602020502020306" pitchFamily="34" charset="0"/>
            </a:endParaRPr>
          </a:p>
        </p:txBody>
      </p:sp>
      <p:sp>
        <p:nvSpPr>
          <p:cNvPr id="24" name="TextBox 23"/>
          <p:cNvSpPr txBox="1"/>
          <p:nvPr/>
        </p:nvSpPr>
        <p:spPr>
          <a:xfrm>
            <a:off x="2186092" y="3710078"/>
            <a:ext cx="1156369" cy="1200329"/>
          </a:xfrm>
          <a:prstGeom prst="rect">
            <a:avLst/>
          </a:prstGeom>
          <a:noFill/>
        </p:spPr>
        <p:txBody>
          <a:bodyPr wrap="square" rtlCol="0">
            <a:spAutoFit/>
          </a:bodyPr>
          <a:lstStyle/>
          <a:p>
            <a:r>
              <a:rPr lang="en-US" dirty="0" smtClean="0">
                <a:latin typeface="Berlin Sans FB" panose="020E0602020502020306" pitchFamily="34" charset="0"/>
              </a:rPr>
              <a:t>The quarter note gets the beat</a:t>
            </a:r>
            <a:endParaRPr lang="en-US" dirty="0">
              <a:latin typeface="Berlin Sans FB" panose="020E0602020502020306" pitchFamily="34" charset="0"/>
            </a:endParaRPr>
          </a:p>
        </p:txBody>
      </p:sp>
      <p:sp>
        <p:nvSpPr>
          <p:cNvPr id="25" name="TextBox 24"/>
          <p:cNvSpPr txBox="1"/>
          <p:nvPr/>
        </p:nvSpPr>
        <p:spPr>
          <a:xfrm>
            <a:off x="5000174" y="3710078"/>
            <a:ext cx="1156369" cy="1200329"/>
          </a:xfrm>
          <a:prstGeom prst="rect">
            <a:avLst/>
          </a:prstGeom>
          <a:noFill/>
        </p:spPr>
        <p:txBody>
          <a:bodyPr wrap="square" rtlCol="0">
            <a:spAutoFit/>
          </a:bodyPr>
          <a:lstStyle/>
          <a:p>
            <a:r>
              <a:rPr lang="en-US" dirty="0" smtClean="0">
                <a:latin typeface="Berlin Sans FB" panose="020E0602020502020306" pitchFamily="34" charset="0"/>
              </a:rPr>
              <a:t>The quarter note gets the beat</a:t>
            </a:r>
            <a:endParaRPr lang="en-US" dirty="0">
              <a:latin typeface="Berlin Sans FB" panose="020E0602020502020306" pitchFamily="34" charset="0"/>
            </a:endParaRPr>
          </a:p>
        </p:txBody>
      </p:sp>
      <p:sp>
        <p:nvSpPr>
          <p:cNvPr id="26" name="TextBox 25"/>
          <p:cNvSpPr txBox="1"/>
          <p:nvPr/>
        </p:nvSpPr>
        <p:spPr>
          <a:xfrm>
            <a:off x="7770714" y="3710078"/>
            <a:ext cx="1156369" cy="1200329"/>
          </a:xfrm>
          <a:prstGeom prst="rect">
            <a:avLst/>
          </a:prstGeom>
          <a:noFill/>
        </p:spPr>
        <p:txBody>
          <a:bodyPr wrap="square" rtlCol="0">
            <a:spAutoFit/>
          </a:bodyPr>
          <a:lstStyle/>
          <a:p>
            <a:r>
              <a:rPr lang="en-US" dirty="0" smtClean="0">
                <a:latin typeface="Berlin Sans FB" panose="020E0602020502020306" pitchFamily="34" charset="0"/>
              </a:rPr>
              <a:t>The quarter note gets the beat</a:t>
            </a:r>
            <a:endParaRPr lang="en-US" dirty="0">
              <a:latin typeface="Berlin Sans FB" panose="020E0602020502020306" pitchFamily="34" charset="0"/>
            </a:endParaRPr>
          </a:p>
        </p:txBody>
      </p:sp>
      <p:sp>
        <p:nvSpPr>
          <p:cNvPr id="27" name="Rectangle 26"/>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207774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750" fill="hold"/>
                                        <p:tgtEl>
                                          <p:spTgt spid="8"/>
                                        </p:tgtEl>
                                        <p:attrNameLst>
                                          <p:attrName>ppt_w</p:attrName>
                                        </p:attrNameLst>
                                      </p:cBhvr>
                                      <p:tavLst>
                                        <p:tav tm="0">
                                          <p:val>
                                            <p:fltVal val="0"/>
                                          </p:val>
                                        </p:tav>
                                        <p:tav tm="100000">
                                          <p:val>
                                            <p:strVal val="#ppt_w"/>
                                          </p:val>
                                        </p:tav>
                                      </p:tavLst>
                                    </p:anim>
                                    <p:anim calcmode="lin" valueType="num">
                                      <p:cBhvr>
                                        <p:cTn id="12" dur="2750" fill="hold"/>
                                        <p:tgtEl>
                                          <p:spTgt spid="8"/>
                                        </p:tgtEl>
                                        <p:attrNameLst>
                                          <p:attrName>ppt_h</p:attrName>
                                        </p:attrNameLst>
                                      </p:cBhvr>
                                      <p:tavLst>
                                        <p:tav tm="0">
                                          <p:val>
                                            <p:fltVal val="0"/>
                                          </p:val>
                                        </p:tav>
                                        <p:tav tm="100000">
                                          <p:val>
                                            <p:strVal val="#ppt_h"/>
                                          </p:val>
                                        </p:tav>
                                      </p:tavLst>
                                    </p:anim>
                                    <p:animEffect transition="in" filter="fade">
                                      <p:cBhvr>
                                        <p:cTn id="13" dur="2750"/>
                                        <p:tgtEl>
                                          <p:spTgt spid="8"/>
                                        </p:tgtEl>
                                      </p:cBhvr>
                                    </p:animEffect>
                                  </p:childTnLst>
                                </p:cTn>
                              </p:par>
                            </p:childTnLst>
                          </p:cTn>
                        </p:par>
                        <p:par>
                          <p:cTn id="14" fill="hold">
                            <p:stCondLst>
                              <p:cond delay="4750"/>
                            </p:stCondLst>
                            <p:childTnLst>
                              <p:par>
                                <p:cTn id="15" presetID="53" presetClass="entr" presetSubtype="16"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4500" fill="hold"/>
                                        <p:tgtEl>
                                          <p:spTgt spid="13"/>
                                        </p:tgtEl>
                                        <p:attrNameLst>
                                          <p:attrName>ppt_w</p:attrName>
                                        </p:attrNameLst>
                                      </p:cBhvr>
                                      <p:tavLst>
                                        <p:tav tm="0">
                                          <p:val>
                                            <p:fltVal val="0"/>
                                          </p:val>
                                        </p:tav>
                                        <p:tav tm="100000">
                                          <p:val>
                                            <p:strVal val="#ppt_w"/>
                                          </p:val>
                                        </p:tav>
                                      </p:tavLst>
                                    </p:anim>
                                    <p:anim calcmode="lin" valueType="num">
                                      <p:cBhvr>
                                        <p:cTn id="18" dur="4500" fill="hold"/>
                                        <p:tgtEl>
                                          <p:spTgt spid="13"/>
                                        </p:tgtEl>
                                        <p:attrNameLst>
                                          <p:attrName>ppt_h</p:attrName>
                                        </p:attrNameLst>
                                      </p:cBhvr>
                                      <p:tavLst>
                                        <p:tav tm="0">
                                          <p:val>
                                            <p:fltVal val="0"/>
                                          </p:val>
                                        </p:tav>
                                        <p:tav tm="100000">
                                          <p:val>
                                            <p:strVal val="#ppt_h"/>
                                          </p:val>
                                        </p:tav>
                                      </p:tavLst>
                                    </p:anim>
                                    <p:animEffect transition="in" filter="fade">
                                      <p:cBhvr>
                                        <p:cTn id="19" dur="4500"/>
                                        <p:tgtEl>
                                          <p:spTgt spid="13"/>
                                        </p:tgtEl>
                                      </p:cBhvr>
                                    </p:animEffect>
                                  </p:childTnLst>
                                </p:cTn>
                              </p:par>
                            </p:childTnLst>
                          </p:cTn>
                        </p:par>
                        <p:par>
                          <p:cTn id="20" fill="hold">
                            <p:stCondLst>
                              <p:cond delay="10250"/>
                            </p:stCondLst>
                            <p:childTnLst>
                              <p:par>
                                <p:cTn id="21" presetID="31" presetClass="entr" presetSubtype="0" fill="hold" nodeType="afterEffect">
                                  <p:stCondLst>
                                    <p:cond delay="4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2500" fill="hold"/>
                                        <p:tgtEl>
                                          <p:spTgt spid="4"/>
                                        </p:tgtEl>
                                        <p:attrNameLst>
                                          <p:attrName>ppt_w</p:attrName>
                                        </p:attrNameLst>
                                      </p:cBhvr>
                                      <p:tavLst>
                                        <p:tav tm="0">
                                          <p:val>
                                            <p:fltVal val="0"/>
                                          </p:val>
                                        </p:tav>
                                        <p:tav tm="100000">
                                          <p:val>
                                            <p:strVal val="#ppt_w"/>
                                          </p:val>
                                        </p:tav>
                                      </p:tavLst>
                                    </p:anim>
                                    <p:anim calcmode="lin" valueType="num">
                                      <p:cBhvr>
                                        <p:cTn id="24" dur="2500" fill="hold"/>
                                        <p:tgtEl>
                                          <p:spTgt spid="4"/>
                                        </p:tgtEl>
                                        <p:attrNameLst>
                                          <p:attrName>ppt_h</p:attrName>
                                        </p:attrNameLst>
                                      </p:cBhvr>
                                      <p:tavLst>
                                        <p:tav tm="0">
                                          <p:val>
                                            <p:fltVal val="0"/>
                                          </p:val>
                                        </p:tav>
                                        <p:tav tm="100000">
                                          <p:val>
                                            <p:strVal val="#ppt_h"/>
                                          </p:val>
                                        </p:tav>
                                      </p:tavLst>
                                    </p:anim>
                                    <p:anim calcmode="lin" valueType="num">
                                      <p:cBhvr>
                                        <p:cTn id="25" dur="2500" fill="hold"/>
                                        <p:tgtEl>
                                          <p:spTgt spid="4"/>
                                        </p:tgtEl>
                                        <p:attrNameLst>
                                          <p:attrName>style.rotation</p:attrName>
                                        </p:attrNameLst>
                                      </p:cBhvr>
                                      <p:tavLst>
                                        <p:tav tm="0">
                                          <p:val>
                                            <p:fltVal val="90"/>
                                          </p:val>
                                        </p:tav>
                                        <p:tav tm="100000">
                                          <p:val>
                                            <p:fltVal val="0"/>
                                          </p:val>
                                        </p:tav>
                                      </p:tavLst>
                                    </p:anim>
                                    <p:animEffect transition="in" filter="fade">
                                      <p:cBhvr>
                                        <p:cTn id="26" dur="2500"/>
                                        <p:tgtEl>
                                          <p:spTgt spid="4"/>
                                        </p:tgtEl>
                                      </p:cBhvr>
                                    </p:animEffect>
                                  </p:childTnLst>
                                </p:cTn>
                              </p:par>
                            </p:childTnLst>
                          </p:cTn>
                        </p:par>
                        <p:par>
                          <p:cTn id="27" fill="hold">
                            <p:stCondLst>
                              <p:cond delay="16750"/>
                            </p:stCondLst>
                            <p:childTnLst>
                              <p:par>
                                <p:cTn id="28" presetID="31" presetClass="entr" presetSubtype="0" fill="hold" nodeType="afterEffect">
                                  <p:stCondLst>
                                    <p:cond delay="400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0" fill="hold"/>
                                        <p:tgtEl>
                                          <p:spTgt spid="6"/>
                                        </p:tgtEl>
                                        <p:attrNameLst>
                                          <p:attrName>ppt_w</p:attrName>
                                        </p:attrNameLst>
                                      </p:cBhvr>
                                      <p:tavLst>
                                        <p:tav tm="0">
                                          <p:val>
                                            <p:fltVal val="0"/>
                                          </p:val>
                                        </p:tav>
                                        <p:tav tm="100000">
                                          <p:val>
                                            <p:strVal val="#ppt_w"/>
                                          </p:val>
                                        </p:tav>
                                      </p:tavLst>
                                    </p:anim>
                                    <p:anim calcmode="lin" valueType="num">
                                      <p:cBhvr>
                                        <p:cTn id="31" dur="2500" fill="hold"/>
                                        <p:tgtEl>
                                          <p:spTgt spid="6"/>
                                        </p:tgtEl>
                                        <p:attrNameLst>
                                          <p:attrName>ppt_h</p:attrName>
                                        </p:attrNameLst>
                                      </p:cBhvr>
                                      <p:tavLst>
                                        <p:tav tm="0">
                                          <p:val>
                                            <p:fltVal val="0"/>
                                          </p:val>
                                        </p:tav>
                                        <p:tav tm="100000">
                                          <p:val>
                                            <p:strVal val="#ppt_h"/>
                                          </p:val>
                                        </p:tav>
                                      </p:tavLst>
                                    </p:anim>
                                    <p:anim calcmode="lin" valueType="num">
                                      <p:cBhvr>
                                        <p:cTn id="32" dur="2500" fill="hold"/>
                                        <p:tgtEl>
                                          <p:spTgt spid="6"/>
                                        </p:tgtEl>
                                        <p:attrNameLst>
                                          <p:attrName>style.rotation</p:attrName>
                                        </p:attrNameLst>
                                      </p:cBhvr>
                                      <p:tavLst>
                                        <p:tav tm="0">
                                          <p:val>
                                            <p:fltVal val="90"/>
                                          </p:val>
                                        </p:tav>
                                        <p:tav tm="100000">
                                          <p:val>
                                            <p:fltVal val="0"/>
                                          </p:val>
                                        </p:tav>
                                      </p:tavLst>
                                    </p:anim>
                                    <p:animEffect transition="in" filter="fade">
                                      <p:cBhvr>
                                        <p:cTn id="33" dur="2500"/>
                                        <p:tgtEl>
                                          <p:spTgt spid="6"/>
                                        </p:tgtEl>
                                      </p:cBhvr>
                                    </p:animEffect>
                                  </p:childTnLst>
                                </p:cTn>
                              </p:par>
                            </p:childTnLst>
                          </p:cTn>
                        </p:par>
                        <p:par>
                          <p:cTn id="34" fill="hold">
                            <p:stCondLst>
                              <p:cond delay="23250"/>
                            </p:stCondLst>
                            <p:childTnLst>
                              <p:par>
                                <p:cTn id="35" presetID="31" presetClass="entr" presetSubtype="0" fill="hold" nodeType="afterEffect">
                                  <p:stCondLst>
                                    <p:cond delay="400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0" fill="hold"/>
                                        <p:tgtEl>
                                          <p:spTgt spid="7"/>
                                        </p:tgtEl>
                                        <p:attrNameLst>
                                          <p:attrName>ppt_w</p:attrName>
                                        </p:attrNameLst>
                                      </p:cBhvr>
                                      <p:tavLst>
                                        <p:tav tm="0">
                                          <p:val>
                                            <p:fltVal val="0"/>
                                          </p:val>
                                        </p:tav>
                                        <p:tav tm="100000">
                                          <p:val>
                                            <p:strVal val="#ppt_w"/>
                                          </p:val>
                                        </p:tav>
                                      </p:tavLst>
                                    </p:anim>
                                    <p:anim calcmode="lin" valueType="num">
                                      <p:cBhvr>
                                        <p:cTn id="38" dur="2500" fill="hold"/>
                                        <p:tgtEl>
                                          <p:spTgt spid="7"/>
                                        </p:tgtEl>
                                        <p:attrNameLst>
                                          <p:attrName>ppt_h</p:attrName>
                                        </p:attrNameLst>
                                      </p:cBhvr>
                                      <p:tavLst>
                                        <p:tav tm="0">
                                          <p:val>
                                            <p:fltVal val="0"/>
                                          </p:val>
                                        </p:tav>
                                        <p:tav tm="100000">
                                          <p:val>
                                            <p:strVal val="#ppt_h"/>
                                          </p:val>
                                        </p:tav>
                                      </p:tavLst>
                                    </p:anim>
                                    <p:anim calcmode="lin" valueType="num">
                                      <p:cBhvr>
                                        <p:cTn id="39" dur="2500" fill="hold"/>
                                        <p:tgtEl>
                                          <p:spTgt spid="7"/>
                                        </p:tgtEl>
                                        <p:attrNameLst>
                                          <p:attrName>style.rotation</p:attrName>
                                        </p:attrNameLst>
                                      </p:cBhvr>
                                      <p:tavLst>
                                        <p:tav tm="0">
                                          <p:val>
                                            <p:fltVal val="90"/>
                                          </p:val>
                                        </p:tav>
                                        <p:tav tm="100000">
                                          <p:val>
                                            <p:fltVal val="0"/>
                                          </p:val>
                                        </p:tav>
                                      </p:tavLst>
                                    </p:anim>
                                    <p:animEffect transition="in" filter="fade">
                                      <p:cBhvr>
                                        <p:cTn id="40" dur="2500"/>
                                        <p:tgtEl>
                                          <p:spTgt spid="7"/>
                                        </p:tgtEl>
                                      </p:cBhvr>
                                    </p:animEffect>
                                  </p:childTnLst>
                                </p:cTn>
                              </p:par>
                            </p:childTnLst>
                          </p:cTn>
                        </p:par>
                        <p:par>
                          <p:cTn id="41" fill="hold">
                            <p:stCondLst>
                              <p:cond delay="29750"/>
                            </p:stCondLst>
                            <p:childTnLst>
                              <p:par>
                                <p:cTn id="42" presetID="1" presetClass="exit" presetSubtype="0" fill="hold" nodeType="afterEffect">
                                  <p:stCondLst>
                                    <p:cond delay="2000"/>
                                  </p:stCondLst>
                                  <p:childTnLst>
                                    <p:set>
                                      <p:cBhvr>
                                        <p:cTn id="4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FF00"/>
          </a:solidFill>
        </p:spPr>
      </p:pic>
      <p:sp>
        <p:nvSpPr>
          <p:cNvPr id="3" name="TextBox 2"/>
          <p:cNvSpPr txBox="1"/>
          <p:nvPr/>
        </p:nvSpPr>
        <p:spPr>
          <a:xfrm>
            <a:off x="1947467" y="319320"/>
            <a:ext cx="5630067"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Treble Clef</a:t>
            </a:r>
          </a:p>
        </p:txBody>
      </p:sp>
      <p:sp>
        <p:nvSpPr>
          <p:cNvPr id="27" name="TextBox 26"/>
          <p:cNvSpPr txBox="1"/>
          <p:nvPr/>
        </p:nvSpPr>
        <p:spPr>
          <a:xfrm>
            <a:off x="1367685" y="5457371"/>
            <a:ext cx="6789631" cy="461665"/>
          </a:xfrm>
          <a:prstGeom prst="rect">
            <a:avLst/>
          </a:prstGeom>
          <a:noFill/>
        </p:spPr>
        <p:txBody>
          <a:bodyPr wrap="square" rtlCol="0">
            <a:spAutoFit/>
          </a:bodyPr>
          <a:lstStyle/>
          <a:p>
            <a:pPr algn="ctr"/>
            <a:r>
              <a:rPr lang="en-US" sz="2400" dirty="0">
                <a:latin typeface="Berlin Sans FB" panose="020E0602020502020306" pitchFamily="34" charset="0"/>
              </a:rPr>
              <a:t>The treble clef indicates the higher pitches on a staff.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563" y="1440542"/>
            <a:ext cx="2139875" cy="4016829"/>
          </a:xfrm>
          <a:prstGeom prst="rect">
            <a:avLst/>
          </a:prstGeom>
        </p:spPr>
      </p:pic>
      <p:sp>
        <p:nvSpPr>
          <p:cNvPr id="6" name="Rectangle 5"/>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671955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50" fill="hold">
                                          <p:stCondLst>
                                            <p:cond delay="0"/>
                                          </p:stCondLst>
                                        </p:cTn>
                                        <p:tgtEl>
                                          <p:spTgt spid="3"/>
                                        </p:tgtEl>
                                        <p:attrNameLst>
                                          <p:attrName>r</p:attrName>
                                        </p:attrNameLst>
                                      </p:cBhvr>
                                    </p:animRot>
                                    <p:animRot by="-240000">
                                      <p:cBhvr>
                                        <p:cTn id="7" dur="500" fill="hold">
                                          <p:stCondLst>
                                            <p:cond delay="500"/>
                                          </p:stCondLst>
                                        </p:cTn>
                                        <p:tgtEl>
                                          <p:spTgt spid="3"/>
                                        </p:tgtEl>
                                        <p:attrNameLst>
                                          <p:attrName>r</p:attrName>
                                        </p:attrNameLst>
                                      </p:cBhvr>
                                    </p:animRot>
                                    <p:animRot by="240000">
                                      <p:cBhvr>
                                        <p:cTn id="8" dur="500" fill="hold">
                                          <p:stCondLst>
                                            <p:cond delay="1000"/>
                                          </p:stCondLst>
                                        </p:cTn>
                                        <p:tgtEl>
                                          <p:spTgt spid="3"/>
                                        </p:tgtEl>
                                        <p:attrNameLst>
                                          <p:attrName>r</p:attrName>
                                        </p:attrNameLst>
                                      </p:cBhvr>
                                    </p:animRot>
                                    <p:animRot by="-240000">
                                      <p:cBhvr>
                                        <p:cTn id="9" dur="500" fill="hold">
                                          <p:stCondLst>
                                            <p:cond delay="1500"/>
                                          </p:stCondLst>
                                        </p:cTn>
                                        <p:tgtEl>
                                          <p:spTgt spid="3"/>
                                        </p:tgtEl>
                                        <p:attrNameLst>
                                          <p:attrName>r</p:attrName>
                                        </p:attrNameLst>
                                      </p:cBhvr>
                                    </p:animRot>
                                    <p:animRot by="120000">
                                      <p:cBhvr>
                                        <p:cTn id="10" dur="500" fill="hold">
                                          <p:stCondLst>
                                            <p:cond delay="2000"/>
                                          </p:stCondLst>
                                        </p:cTn>
                                        <p:tgtEl>
                                          <p:spTgt spid="3"/>
                                        </p:tgtEl>
                                        <p:attrNameLst>
                                          <p:attrName>r</p:attrName>
                                        </p:attrNameLst>
                                      </p:cBhvr>
                                    </p:animRot>
                                  </p:childTnLst>
                                </p:cTn>
                              </p:par>
                            </p:childTnLst>
                          </p:cTn>
                        </p:par>
                        <p:par>
                          <p:cTn id="11" fill="hold">
                            <p:stCondLst>
                              <p:cond delay="25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style.rotation</p:attrName>
                                        </p:attrNameLst>
                                      </p:cBhvr>
                                      <p:tavLst>
                                        <p:tav tm="0">
                                          <p:val>
                                            <p:fltVal val="90"/>
                                          </p:val>
                                        </p:tav>
                                        <p:tav tm="100000">
                                          <p:val>
                                            <p:fltVal val="0"/>
                                          </p:val>
                                        </p:tav>
                                      </p:tavLst>
                                    </p:anim>
                                    <p:animEffect transition="in" filter="fade">
                                      <p:cBhvr>
                                        <p:cTn id="17" dur="1750"/>
                                        <p:tgtEl>
                                          <p:spTgt spid="5"/>
                                        </p:tgtEl>
                                      </p:cBhvr>
                                    </p:animEffect>
                                  </p:childTnLst>
                                </p:cTn>
                              </p:par>
                            </p:childTnLst>
                          </p:cTn>
                        </p:par>
                        <p:par>
                          <p:cTn id="18" fill="hold">
                            <p:stCondLst>
                              <p:cond delay="4250"/>
                            </p:stCondLst>
                            <p:childTnLst>
                              <p:par>
                                <p:cTn id="19" presetID="53" presetClass="entr" presetSubtype="16" fill="hold" grpId="0" nodeType="afterEffect">
                                  <p:stCondLst>
                                    <p:cond delay="10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750" fill="hold"/>
                                        <p:tgtEl>
                                          <p:spTgt spid="27"/>
                                        </p:tgtEl>
                                        <p:attrNameLst>
                                          <p:attrName>ppt_w</p:attrName>
                                        </p:attrNameLst>
                                      </p:cBhvr>
                                      <p:tavLst>
                                        <p:tav tm="0">
                                          <p:val>
                                            <p:fltVal val="0"/>
                                          </p:val>
                                        </p:tav>
                                        <p:tav tm="100000">
                                          <p:val>
                                            <p:strVal val="#ppt_w"/>
                                          </p:val>
                                        </p:tav>
                                      </p:tavLst>
                                    </p:anim>
                                    <p:anim calcmode="lin" valueType="num">
                                      <p:cBhvr>
                                        <p:cTn id="22" dur="2750" fill="hold"/>
                                        <p:tgtEl>
                                          <p:spTgt spid="27"/>
                                        </p:tgtEl>
                                        <p:attrNameLst>
                                          <p:attrName>ppt_h</p:attrName>
                                        </p:attrNameLst>
                                      </p:cBhvr>
                                      <p:tavLst>
                                        <p:tav tm="0">
                                          <p:val>
                                            <p:fltVal val="0"/>
                                          </p:val>
                                        </p:tav>
                                        <p:tav tm="100000">
                                          <p:val>
                                            <p:strVal val="#ppt_h"/>
                                          </p:val>
                                        </p:tav>
                                      </p:tavLst>
                                    </p:anim>
                                    <p:animEffect transition="in" filter="fade">
                                      <p:cBhvr>
                                        <p:cTn id="23" dur="2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00B050"/>
          </a:solidFill>
        </p:spPr>
      </p:pic>
      <p:sp>
        <p:nvSpPr>
          <p:cNvPr id="3" name="TextBox 2"/>
          <p:cNvSpPr txBox="1"/>
          <p:nvPr/>
        </p:nvSpPr>
        <p:spPr>
          <a:xfrm>
            <a:off x="2452412" y="319320"/>
            <a:ext cx="4620176"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Bass Clef</a:t>
            </a:r>
            <a:endParaRPr lang="en-US" sz="9600" dirty="0">
              <a:solidFill>
                <a:srgbClr val="002060"/>
              </a:solidFill>
              <a:latin typeface="Berlin Sans FB" panose="020E0602020502020306" pitchFamily="34" charset="0"/>
            </a:endParaRPr>
          </a:p>
        </p:txBody>
      </p:sp>
      <p:sp>
        <p:nvSpPr>
          <p:cNvPr id="27" name="TextBox 26"/>
          <p:cNvSpPr txBox="1"/>
          <p:nvPr/>
        </p:nvSpPr>
        <p:spPr>
          <a:xfrm>
            <a:off x="1367685" y="5457371"/>
            <a:ext cx="6789631" cy="461665"/>
          </a:xfrm>
          <a:prstGeom prst="rect">
            <a:avLst/>
          </a:prstGeom>
          <a:noFill/>
        </p:spPr>
        <p:txBody>
          <a:bodyPr wrap="square" rtlCol="0">
            <a:spAutoFit/>
          </a:bodyPr>
          <a:lstStyle/>
          <a:p>
            <a:pPr algn="ctr"/>
            <a:r>
              <a:rPr lang="en-US" sz="2400" dirty="0">
                <a:latin typeface="Berlin Sans FB" panose="020E0602020502020306" pitchFamily="34" charset="0"/>
              </a:rPr>
              <a:t>The </a:t>
            </a:r>
            <a:r>
              <a:rPr lang="en-US" sz="2400" dirty="0" smtClean="0">
                <a:latin typeface="Berlin Sans FB" panose="020E0602020502020306" pitchFamily="34" charset="0"/>
              </a:rPr>
              <a:t>bass </a:t>
            </a:r>
            <a:r>
              <a:rPr lang="en-US" sz="2400" dirty="0">
                <a:latin typeface="Berlin Sans FB" panose="020E0602020502020306" pitchFamily="34" charset="0"/>
              </a:rPr>
              <a:t>clef indicates the </a:t>
            </a:r>
            <a:r>
              <a:rPr lang="en-US" sz="2400" dirty="0" smtClean="0">
                <a:latin typeface="Berlin Sans FB" panose="020E0602020502020306" pitchFamily="34" charset="0"/>
              </a:rPr>
              <a:t>lower </a:t>
            </a:r>
            <a:r>
              <a:rPr lang="en-US" sz="2400" dirty="0">
                <a:latin typeface="Berlin Sans FB" panose="020E0602020502020306" pitchFamily="34" charset="0"/>
              </a:rPr>
              <a:t>pitches on a staff.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00" y="1480457"/>
            <a:ext cx="3149600" cy="3657600"/>
          </a:xfrm>
          <a:prstGeom prst="rect">
            <a:avLst/>
          </a:prstGeom>
        </p:spPr>
      </p:pic>
      <p:sp>
        <p:nvSpPr>
          <p:cNvPr id="6" name="Rectangle 5"/>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448781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750" fill="hold"/>
                                        <p:tgtEl>
                                          <p:spTgt spid="5"/>
                                        </p:tgtEl>
                                        <p:attrNameLst>
                                          <p:attrName>ppt_w</p:attrName>
                                        </p:attrNameLst>
                                      </p:cBhvr>
                                      <p:tavLst>
                                        <p:tav tm="0">
                                          <p:val>
                                            <p:fltVal val="0"/>
                                          </p:val>
                                        </p:tav>
                                        <p:tav tm="100000">
                                          <p:val>
                                            <p:strVal val="#ppt_w"/>
                                          </p:val>
                                        </p:tav>
                                      </p:tavLst>
                                    </p:anim>
                                    <p:anim calcmode="lin" valueType="num">
                                      <p:cBhvr>
                                        <p:cTn id="14" dur="1750" fill="hold"/>
                                        <p:tgtEl>
                                          <p:spTgt spid="5"/>
                                        </p:tgtEl>
                                        <p:attrNameLst>
                                          <p:attrName>ppt_h</p:attrName>
                                        </p:attrNameLst>
                                      </p:cBhvr>
                                      <p:tavLst>
                                        <p:tav tm="0">
                                          <p:val>
                                            <p:fltVal val="0"/>
                                          </p:val>
                                        </p:tav>
                                        <p:tav tm="100000">
                                          <p:val>
                                            <p:strVal val="#ppt_h"/>
                                          </p:val>
                                        </p:tav>
                                      </p:tavLst>
                                    </p:anim>
                                    <p:animEffect transition="in" filter="fade">
                                      <p:cBhvr>
                                        <p:cTn id="15" dur="1750"/>
                                        <p:tgtEl>
                                          <p:spTgt spid="5"/>
                                        </p:tgtEl>
                                      </p:cBhvr>
                                    </p:animEffect>
                                  </p:childTnLst>
                                </p:cTn>
                              </p:par>
                            </p:childTnLst>
                          </p:cTn>
                        </p:par>
                        <p:par>
                          <p:cTn id="16" fill="hold">
                            <p:stCondLst>
                              <p:cond delay="3750"/>
                            </p:stCondLst>
                            <p:childTnLst>
                              <p:par>
                                <p:cTn id="17" presetID="26"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797">
                                          <p:stCondLst>
                                            <p:cond delay="0"/>
                                          </p:stCondLst>
                                        </p:cTn>
                                        <p:tgtEl>
                                          <p:spTgt spid="27"/>
                                        </p:tgtEl>
                                      </p:cBhvr>
                                    </p:animEffect>
                                    <p:anim calcmode="lin" valueType="num">
                                      <p:cBhvr>
                                        <p:cTn id="20" dur="2505"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1" dur="913"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2" dur="913" tmFilter="0, 0; 0.125,0.2665; 0.25,0.4; 0.375,0.465; 0.5,0.5;  0.625,0.535; 0.75,0.6; 0.875,0.7335; 1,1">
                                          <p:stCondLst>
                                            <p:cond delay="913"/>
                                          </p:stCondLst>
                                        </p:cTn>
                                        <p:tgtEl>
                                          <p:spTgt spid="27"/>
                                        </p:tgtEl>
                                        <p:attrNameLst>
                                          <p:attrName>ppt_y</p:attrName>
                                        </p:attrNameLst>
                                      </p:cBhvr>
                                      <p:tavLst>
                                        <p:tav tm="0" fmla="#ppt_y-sin(pi*$)/9">
                                          <p:val>
                                            <p:fltVal val="0"/>
                                          </p:val>
                                        </p:tav>
                                        <p:tav tm="100000">
                                          <p:val>
                                            <p:fltVal val="1"/>
                                          </p:val>
                                        </p:tav>
                                      </p:tavLst>
                                    </p:anim>
                                    <p:anim calcmode="lin" valueType="num">
                                      <p:cBhvr>
                                        <p:cTn id="23" dur="456" tmFilter="0, 0; 0.125,0.2665; 0.25,0.4; 0.375,0.465; 0.5,0.5;  0.625,0.535; 0.75,0.6; 0.875,0.7335; 1,1">
                                          <p:stCondLst>
                                            <p:cond delay="1821"/>
                                          </p:stCondLst>
                                        </p:cTn>
                                        <p:tgtEl>
                                          <p:spTgt spid="27"/>
                                        </p:tgtEl>
                                        <p:attrNameLst>
                                          <p:attrName>ppt_y</p:attrName>
                                        </p:attrNameLst>
                                      </p:cBhvr>
                                      <p:tavLst>
                                        <p:tav tm="0" fmla="#ppt_y-sin(pi*$)/27">
                                          <p:val>
                                            <p:fltVal val="0"/>
                                          </p:val>
                                        </p:tav>
                                        <p:tav tm="100000">
                                          <p:val>
                                            <p:fltVal val="1"/>
                                          </p:val>
                                        </p:tav>
                                      </p:tavLst>
                                    </p:anim>
                                    <p:anim calcmode="lin" valueType="num">
                                      <p:cBhvr>
                                        <p:cTn id="24" dur="226" tmFilter="0, 0; 0.125,0.2665; 0.25,0.4; 0.375,0.465; 0.5,0.5;  0.625,0.535; 0.75,0.6; 0.875,0.7335; 1,1">
                                          <p:stCondLst>
                                            <p:cond delay="2277"/>
                                          </p:stCondLst>
                                        </p:cTn>
                                        <p:tgtEl>
                                          <p:spTgt spid="27"/>
                                        </p:tgtEl>
                                        <p:attrNameLst>
                                          <p:attrName>ppt_y</p:attrName>
                                        </p:attrNameLst>
                                      </p:cBhvr>
                                      <p:tavLst>
                                        <p:tav tm="0" fmla="#ppt_y-sin(pi*$)/81">
                                          <p:val>
                                            <p:fltVal val="0"/>
                                          </p:val>
                                        </p:tav>
                                        <p:tav tm="100000">
                                          <p:val>
                                            <p:fltVal val="1"/>
                                          </p:val>
                                        </p:tav>
                                      </p:tavLst>
                                    </p:anim>
                                    <p:animScale>
                                      <p:cBhvr>
                                        <p:cTn id="25" dur="36">
                                          <p:stCondLst>
                                            <p:cond delay="894"/>
                                          </p:stCondLst>
                                        </p:cTn>
                                        <p:tgtEl>
                                          <p:spTgt spid="27"/>
                                        </p:tgtEl>
                                      </p:cBhvr>
                                      <p:to x="100000" y="60000"/>
                                    </p:animScale>
                                    <p:animScale>
                                      <p:cBhvr>
                                        <p:cTn id="26" dur="228" decel="50000">
                                          <p:stCondLst>
                                            <p:cond delay="930"/>
                                          </p:stCondLst>
                                        </p:cTn>
                                        <p:tgtEl>
                                          <p:spTgt spid="27"/>
                                        </p:tgtEl>
                                      </p:cBhvr>
                                      <p:to x="100000" y="100000"/>
                                    </p:animScale>
                                    <p:animScale>
                                      <p:cBhvr>
                                        <p:cTn id="27" dur="36">
                                          <p:stCondLst>
                                            <p:cond delay="1804"/>
                                          </p:stCondLst>
                                        </p:cTn>
                                        <p:tgtEl>
                                          <p:spTgt spid="27"/>
                                        </p:tgtEl>
                                      </p:cBhvr>
                                      <p:to x="100000" y="80000"/>
                                    </p:animScale>
                                    <p:animScale>
                                      <p:cBhvr>
                                        <p:cTn id="28" dur="228" decel="50000">
                                          <p:stCondLst>
                                            <p:cond delay="1840"/>
                                          </p:stCondLst>
                                        </p:cTn>
                                        <p:tgtEl>
                                          <p:spTgt spid="27"/>
                                        </p:tgtEl>
                                      </p:cBhvr>
                                      <p:to x="100000" y="100000"/>
                                    </p:animScale>
                                    <p:animScale>
                                      <p:cBhvr>
                                        <p:cTn id="29" dur="36">
                                          <p:stCondLst>
                                            <p:cond delay="2258"/>
                                          </p:stCondLst>
                                        </p:cTn>
                                        <p:tgtEl>
                                          <p:spTgt spid="27"/>
                                        </p:tgtEl>
                                      </p:cBhvr>
                                      <p:to x="100000" y="90000"/>
                                    </p:animScale>
                                    <p:animScale>
                                      <p:cBhvr>
                                        <p:cTn id="30" dur="228" decel="50000">
                                          <p:stCondLst>
                                            <p:cond delay="2293"/>
                                          </p:stCondLst>
                                        </p:cTn>
                                        <p:tgtEl>
                                          <p:spTgt spid="27"/>
                                        </p:tgtEl>
                                      </p:cBhvr>
                                      <p:to x="100000" y="100000"/>
                                    </p:animScale>
                                    <p:animScale>
                                      <p:cBhvr>
                                        <p:cTn id="31" dur="36">
                                          <p:stCondLst>
                                            <p:cond delay="2486"/>
                                          </p:stCondLst>
                                        </p:cTn>
                                        <p:tgtEl>
                                          <p:spTgt spid="27"/>
                                        </p:tgtEl>
                                      </p:cBhvr>
                                      <p:to x="100000" y="95000"/>
                                    </p:animScale>
                                    <p:animScale>
                                      <p:cBhvr>
                                        <p:cTn id="32" dur="228" decel="50000">
                                          <p:stCondLst>
                                            <p:cond delay="2522"/>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27" name="TextBox 26"/>
          <p:cNvSpPr txBox="1"/>
          <p:nvPr/>
        </p:nvSpPr>
        <p:spPr>
          <a:xfrm>
            <a:off x="595087" y="1331137"/>
            <a:ext cx="8302170" cy="4524315"/>
          </a:xfrm>
          <a:prstGeom prst="rect">
            <a:avLst/>
          </a:prstGeom>
          <a:noFill/>
        </p:spPr>
        <p:txBody>
          <a:bodyPr wrap="square" rtlCol="0">
            <a:spAutoFit/>
          </a:bodyPr>
          <a:lstStyle/>
          <a:p>
            <a:pPr marL="457200" indent="-457200">
              <a:buAutoNum type="arabicPeriod"/>
            </a:pPr>
            <a:r>
              <a:rPr lang="en-US" sz="2400" dirty="0" smtClean="0">
                <a:latin typeface="Berlin Sans FB" panose="020E0602020502020306" pitchFamily="34" charset="0"/>
              </a:rPr>
              <a:t>Music is ________.</a:t>
            </a:r>
          </a:p>
          <a:p>
            <a:pPr marL="457200" indent="-457200">
              <a:buAutoNum type="arabicPeriod"/>
            </a:pPr>
            <a:r>
              <a:rPr lang="en-US" sz="2400" dirty="0" smtClean="0">
                <a:latin typeface="Berlin Sans FB" panose="020E0602020502020306" pitchFamily="34" charset="0"/>
              </a:rPr>
              <a:t>How many lines make up a staff?</a:t>
            </a:r>
          </a:p>
          <a:p>
            <a:pPr marL="457200" indent="-457200">
              <a:buAutoNum type="arabicPeriod"/>
            </a:pPr>
            <a:r>
              <a:rPr lang="en-US" sz="2400" dirty="0">
                <a:latin typeface="Berlin Sans FB" panose="020E0602020502020306" pitchFamily="34" charset="0"/>
              </a:rPr>
              <a:t> What is represented by the placement of notes on a staff? </a:t>
            </a:r>
            <a:endParaRPr lang="en-US" sz="2400" dirty="0" smtClean="0">
              <a:latin typeface="Berlin Sans FB" panose="020E0602020502020306" pitchFamily="34" charset="0"/>
            </a:endParaRPr>
          </a:p>
          <a:p>
            <a:pPr marL="457200" indent="-457200">
              <a:buAutoNum type="arabicPeriod"/>
            </a:pPr>
            <a:r>
              <a:rPr lang="en-US" sz="2400" dirty="0">
                <a:latin typeface="Berlin Sans FB" panose="020E0602020502020306" pitchFamily="34" charset="0"/>
              </a:rPr>
              <a:t> __________ is how long or short a tone is.</a:t>
            </a:r>
          </a:p>
          <a:p>
            <a:pPr marL="457200" indent="-457200">
              <a:buAutoNum type="arabicPeriod"/>
            </a:pPr>
            <a:r>
              <a:rPr lang="en-US" sz="2400" dirty="0">
                <a:latin typeface="Berlin Sans FB" panose="020E0602020502020306" pitchFamily="34" charset="0"/>
              </a:rPr>
              <a:t> Dynamics are how _______ and _______ the music is.</a:t>
            </a:r>
          </a:p>
          <a:p>
            <a:pPr marL="457200" indent="-457200">
              <a:buAutoNum type="arabicPeriod"/>
            </a:pPr>
            <a:r>
              <a:rPr lang="en-US" sz="2400" dirty="0">
                <a:latin typeface="Berlin Sans FB" panose="020E0602020502020306" pitchFamily="34" charset="0"/>
              </a:rPr>
              <a:t> ________ are separated by bar lines and </a:t>
            </a:r>
            <a:r>
              <a:rPr lang="en-US" sz="2400" dirty="0" smtClean="0">
                <a:latin typeface="Berlin Sans FB" panose="020E0602020502020306" pitchFamily="34" charset="0"/>
              </a:rPr>
              <a:t>consist </a:t>
            </a:r>
            <a:r>
              <a:rPr lang="en-US" sz="2400" dirty="0">
                <a:latin typeface="Berlin Sans FB" panose="020E0602020502020306" pitchFamily="34" charset="0"/>
              </a:rPr>
              <a:t>of </a:t>
            </a:r>
            <a:r>
              <a:rPr lang="en-US" sz="2400" dirty="0" smtClean="0">
                <a:latin typeface="Berlin Sans FB" panose="020E0602020502020306" pitchFamily="34" charset="0"/>
              </a:rPr>
              <a:t>a number </a:t>
            </a:r>
            <a:r>
              <a:rPr lang="en-US" sz="2400" dirty="0">
                <a:latin typeface="Berlin Sans FB" panose="020E0602020502020306" pitchFamily="34" charset="0"/>
              </a:rPr>
              <a:t>of beats.</a:t>
            </a:r>
          </a:p>
          <a:p>
            <a:pPr marL="457200" indent="-457200">
              <a:buAutoNum type="arabicPeriod"/>
            </a:pPr>
            <a:r>
              <a:rPr lang="en-US" sz="2400" dirty="0">
                <a:latin typeface="Berlin Sans FB" panose="020E0602020502020306" pitchFamily="34" charset="0"/>
              </a:rPr>
              <a:t>7. _________ separate each measure</a:t>
            </a:r>
            <a:r>
              <a:rPr lang="en-US" sz="2400" dirty="0" smtClean="0">
                <a:latin typeface="Berlin Sans FB" panose="020E0602020502020306" pitchFamily="34" charset="0"/>
              </a:rPr>
              <a:t>.</a:t>
            </a:r>
            <a:endParaRPr lang="en-US" sz="2400" dirty="0">
              <a:latin typeface="Berlin Sans FB" panose="020E0602020502020306" pitchFamily="34" charset="0"/>
            </a:endParaRPr>
          </a:p>
          <a:p>
            <a:pPr marL="457200" indent="-457200">
              <a:buAutoNum type="arabicPeriod"/>
            </a:pPr>
            <a:r>
              <a:rPr lang="en-US" sz="2400" dirty="0">
                <a:latin typeface="Berlin Sans FB" panose="020E0602020502020306" pitchFamily="34" charset="0"/>
              </a:rPr>
              <a:t> Meter Signatures determine how many ______ per measure and what type of note gets the  ______. </a:t>
            </a:r>
            <a:endParaRPr lang="en-US" sz="2400" dirty="0" smtClean="0">
              <a:latin typeface="Berlin Sans FB" panose="020E0602020502020306" pitchFamily="34" charset="0"/>
            </a:endParaRPr>
          </a:p>
          <a:p>
            <a:pPr marL="457200" indent="-457200">
              <a:buAutoNum type="arabicPeriod"/>
            </a:pPr>
            <a:r>
              <a:rPr lang="en-US" sz="2400" dirty="0">
                <a:latin typeface="Berlin Sans FB" panose="020E0602020502020306" pitchFamily="34" charset="0"/>
              </a:rPr>
              <a:t>The _________ indicates the higher notes on a staff.</a:t>
            </a:r>
          </a:p>
          <a:p>
            <a:pPr marL="457200" indent="-457200">
              <a:buAutoNum type="arabicPeriod"/>
            </a:pPr>
            <a:r>
              <a:rPr lang="en-US" sz="2400" dirty="0">
                <a:latin typeface="Berlin Sans FB" panose="020E0602020502020306" pitchFamily="34" charset="0"/>
              </a:rPr>
              <a:t> The Bass Clef indicates the ________ on a staff</a:t>
            </a:r>
            <a:r>
              <a:rPr lang="en-US" sz="2400" dirty="0" smtClean="0">
                <a:latin typeface="Berlin Sans FB" panose="020E0602020502020306" pitchFamily="34" charset="0"/>
              </a:rPr>
              <a:t>.</a:t>
            </a:r>
            <a:endParaRPr lang="en-US" sz="2400" dirty="0">
              <a:latin typeface="Berlin Sans FB" panose="020E0602020502020306" pitchFamily="34" charset="0"/>
            </a:endParaRPr>
          </a:p>
        </p:txBody>
      </p:sp>
      <p:sp>
        <p:nvSpPr>
          <p:cNvPr id="5" name="Rectangle 4"/>
          <p:cNvSpPr/>
          <p:nvPr/>
        </p:nvSpPr>
        <p:spPr>
          <a:xfrm>
            <a:off x="3743631" y="6504495"/>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24187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782360" y="2286289"/>
            <a:ext cx="596028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 Music is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057549" y="4253258"/>
            <a:ext cx="3409908"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Sound</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52551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185726" y="2286289"/>
            <a:ext cx="7153560" cy="1754326"/>
          </a:xfrm>
          <a:prstGeom prst="rect">
            <a:avLst/>
          </a:prstGeom>
          <a:noFill/>
        </p:spPr>
        <p:txBody>
          <a:bodyPr wrap="none" lIns="91440" tIns="45720" rIns="91440" bIns="45720">
            <a:spAutoFit/>
          </a:bodyPr>
          <a:lstStyle/>
          <a:p>
            <a:r>
              <a:rPr lang="en-US" sz="5400" dirty="0" smtClean="0">
                <a:ln w="0"/>
                <a:effectLst>
                  <a:outerShdw blurRad="38100" dist="19050" dir="2700000" algn="tl" rotWithShape="0">
                    <a:schemeClr val="dk1">
                      <a:alpha val="40000"/>
                    </a:schemeClr>
                  </a:outerShdw>
                </a:effectLst>
              </a:rPr>
              <a:t>2. How many lines make </a:t>
            </a:r>
          </a:p>
          <a:p>
            <a:r>
              <a:rPr lang="en-US" sz="5400" dirty="0">
                <a:ln w="0"/>
                <a:effectLst>
                  <a:outerShdw blurRad="38100" dist="19050" dir="2700000" algn="tl" rotWithShape="0">
                    <a:schemeClr val="dk1">
                      <a:alpha val="40000"/>
                    </a:schemeClr>
                  </a:outerShdw>
                </a:effectLst>
              </a:rPr>
              <a:t>u</a:t>
            </a:r>
            <a:r>
              <a:rPr lang="en-US" sz="5400" b="0" cap="none" spc="0" dirty="0" smtClean="0">
                <a:ln w="0"/>
                <a:solidFill>
                  <a:schemeClr val="tx1"/>
                </a:solidFill>
                <a:effectLst>
                  <a:outerShdw blurRad="38100" dist="19050" dir="2700000" algn="tl" rotWithShape="0">
                    <a:schemeClr val="dk1">
                      <a:alpha val="40000"/>
                    </a:schemeClr>
                  </a:outerShdw>
                </a:effectLst>
              </a:rPr>
              <a:t>p a staff?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4358386" y="4253258"/>
            <a:ext cx="808234"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5</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70516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929150" y="2286289"/>
            <a:ext cx="7666715" cy="2585323"/>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3</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dirty="0" smtClean="0">
                <a:ln w="0"/>
                <a:effectLst>
                  <a:outerShdw blurRad="38100" dist="19050" dir="2700000" algn="tl" rotWithShape="0">
                    <a:schemeClr val="dk1">
                      <a:alpha val="40000"/>
                    </a:schemeClr>
                  </a:outerShdw>
                </a:effectLst>
              </a:rPr>
              <a:t>What is represented</a:t>
            </a:r>
          </a:p>
          <a:p>
            <a:r>
              <a:rPr lang="en-US" sz="5400" dirty="0" smtClean="0">
                <a:ln w="0"/>
                <a:effectLst>
                  <a:outerShdw blurRad="38100" dist="19050" dir="2700000" algn="tl" rotWithShape="0">
                    <a:schemeClr val="dk1">
                      <a:alpha val="40000"/>
                    </a:schemeClr>
                  </a:outerShdw>
                </a:effectLst>
              </a:rPr>
              <a:t>by the placement of</a:t>
            </a:r>
          </a:p>
          <a:p>
            <a:r>
              <a:rPr lang="en-US" sz="5400" dirty="0">
                <a:ln w="0"/>
                <a:effectLst>
                  <a:outerShdw blurRad="38100" dist="19050" dir="2700000" algn="tl" rotWithShape="0">
                    <a:schemeClr val="dk1">
                      <a:alpha val="40000"/>
                    </a:schemeClr>
                  </a:outerShdw>
                </a:effectLst>
              </a:rPr>
              <a:t>n</a:t>
            </a:r>
            <a:r>
              <a:rPr lang="en-US" sz="5400" b="0" cap="none" spc="0" dirty="0" smtClean="0">
                <a:ln w="0"/>
                <a:solidFill>
                  <a:schemeClr val="tx1"/>
                </a:solidFill>
                <a:effectLst>
                  <a:outerShdw blurRad="38100" dist="19050" dir="2700000" algn="tl" rotWithShape="0">
                    <a:schemeClr val="dk1">
                      <a:alpha val="40000"/>
                    </a:schemeClr>
                  </a:outerShdw>
                </a:effectLst>
              </a:rPr>
              <a:t>otes on a staff?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383996" y="4881914"/>
            <a:ext cx="2728439"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Pitch</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36402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836594" y="2286289"/>
            <a:ext cx="7958910" cy="1754326"/>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dirty="0" smtClean="0">
                <a:ln w="0"/>
                <a:effectLst>
                  <a:outerShdw blurRad="38100" dist="19050" dir="2700000" algn="tl" rotWithShape="0">
                    <a:schemeClr val="dk1">
                      <a:alpha val="40000"/>
                    </a:schemeClr>
                  </a:outerShdw>
                </a:effectLst>
              </a:rPr>
              <a:t>_____ is how long</a:t>
            </a:r>
          </a:p>
          <a:p>
            <a:r>
              <a:rPr lang="en-US" sz="5400" dirty="0">
                <a:ln w="0"/>
                <a:effectLst>
                  <a:outerShdw blurRad="38100" dist="19050" dir="2700000" algn="tl" rotWithShape="0">
                    <a:schemeClr val="dk1">
                      <a:alpha val="40000"/>
                    </a:schemeClr>
                  </a:outerShdw>
                </a:effectLst>
              </a:rPr>
              <a:t>o</a:t>
            </a:r>
            <a:r>
              <a:rPr lang="en-US" sz="5400" b="0" cap="none" spc="0" dirty="0" smtClean="0">
                <a:ln w="0"/>
                <a:solidFill>
                  <a:schemeClr val="tx1"/>
                </a:solidFill>
                <a:effectLst>
                  <a:outerShdw blurRad="38100" dist="19050" dir="2700000" algn="tl" rotWithShape="0">
                    <a:schemeClr val="dk1">
                      <a:alpha val="40000"/>
                    </a:schemeClr>
                  </a:outerShdw>
                </a:effectLst>
              </a:rPr>
              <a:t>r short a tone is.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422762" y="4253258"/>
            <a:ext cx="4679486"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Duration</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6241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782360" y="2286289"/>
            <a:ext cx="9264075" cy="1754326"/>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5</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dirty="0" smtClean="0">
                <a:ln w="0"/>
                <a:effectLst>
                  <a:outerShdw blurRad="38100" dist="19050" dir="2700000" algn="tl" rotWithShape="0">
                    <a:schemeClr val="dk1">
                      <a:alpha val="40000"/>
                    </a:schemeClr>
                  </a:outerShdw>
                </a:effectLst>
              </a:rPr>
              <a:t>Dynamics are how ___</a:t>
            </a:r>
          </a:p>
          <a:p>
            <a:r>
              <a:rPr lang="en-US" sz="5400" dirty="0">
                <a:ln w="0"/>
                <a:effectLst>
                  <a:outerShdw blurRad="38100" dist="19050" dir="2700000" algn="tl" rotWithShape="0">
                    <a:schemeClr val="dk1">
                      <a:alpha val="40000"/>
                    </a:schemeClr>
                  </a:outerShdw>
                </a:effectLst>
              </a:rPr>
              <a:t>a</a:t>
            </a:r>
            <a:r>
              <a:rPr lang="en-US" sz="5400" b="0" cap="none" spc="0" dirty="0" smtClean="0">
                <a:ln w="0"/>
                <a:solidFill>
                  <a:schemeClr val="tx1"/>
                </a:solidFill>
                <a:effectLst>
                  <a:outerShdw blurRad="38100" dist="19050" dir="2700000" algn="tl" rotWithShape="0">
                    <a:schemeClr val="dk1">
                      <a:alpha val="40000"/>
                    </a:schemeClr>
                  </a:outerShdw>
                </a:effectLst>
              </a:rPr>
              <a:t>nd ____ the music is.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135825" y="4253258"/>
            <a:ext cx="5253361"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Loud, soft</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246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212720" y="2286289"/>
            <a:ext cx="7099572" cy="2585323"/>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6. ____ are separated by</a:t>
            </a:r>
          </a:p>
          <a:p>
            <a:pPr algn="ctr"/>
            <a:r>
              <a:rPr lang="en-US" sz="5400" dirty="0">
                <a:ln w="0"/>
                <a:effectLst>
                  <a:outerShdw blurRad="38100" dist="19050" dir="2700000" algn="tl" rotWithShape="0">
                    <a:schemeClr val="dk1">
                      <a:alpha val="40000"/>
                    </a:schemeClr>
                  </a:outerShdw>
                </a:effectLst>
              </a:rPr>
              <a:t>b</a:t>
            </a:r>
            <a:r>
              <a:rPr lang="en-US" sz="5400" dirty="0" smtClean="0">
                <a:ln w="0"/>
                <a:effectLst>
                  <a:outerShdw blurRad="38100" dist="19050" dir="2700000" algn="tl" rotWithShape="0">
                    <a:schemeClr val="dk1">
                      <a:alpha val="40000"/>
                    </a:schemeClr>
                  </a:outerShdw>
                </a:effectLst>
              </a:rPr>
              <a:t>ar lines and consist of</a:t>
            </a:r>
          </a:p>
          <a:p>
            <a:pPr algn="ctr"/>
            <a:r>
              <a:rPr lang="en-US" sz="5400" dirty="0" smtClean="0">
                <a:ln w="0"/>
                <a:effectLst>
                  <a:outerShdw blurRad="38100" dist="19050" dir="2700000" algn="tl" rotWithShape="0">
                    <a:schemeClr val="dk1">
                      <a:alpha val="40000"/>
                    </a:schemeClr>
                  </a:outerShdw>
                </a:effectLst>
              </a:rPr>
              <a:t>a number of beats.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175609" y="5181951"/>
            <a:ext cx="5173789" cy="1569660"/>
          </a:xfrm>
          <a:prstGeom prst="rect">
            <a:avLst/>
          </a:prstGeom>
          <a:noFill/>
          <a:ln>
            <a:noFill/>
          </a:ln>
        </p:spPr>
        <p:txBody>
          <a:bodyPr wrap="none" lIns="91440" tIns="45720" rIns="91440" bIns="45720">
            <a:spAutoFit/>
          </a:bodyPr>
          <a:lstStyle/>
          <a:p>
            <a:pPr algn="ctr"/>
            <a:r>
              <a:rPr lang="en-US" sz="9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Measures</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9386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F0"/>
          </a:solidFill>
        </p:spPr>
      </p:pic>
      <p:sp>
        <p:nvSpPr>
          <p:cNvPr id="3" name="Rectangle 2"/>
          <p:cNvSpPr/>
          <p:nvPr/>
        </p:nvSpPr>
        <p:spPr>
          <a:xfrm>
            <a:off x="809847" y="549111"/>
            <a:ext cx="7905306" cy="923330"/>
          </a:xfrm>
          <a:prstGeom prst="rect">
            <a:avLst/>
          </a:prstGeom>
          <a:noFill/>
        </p:spPr>
        <p:txBody>
          <a:bodyPr wrap="none" lIns="91440" tIns="45720" rIns="91440" bIns="45720">
            <a:spAutoFit/>
          </a:bodyPr>
          <a:lstStyle/>
          <a:p>
            <a:pPr algn="ctr"/>
            <a:r>
              <a:rPr lang="en-US" sz="5400" dirty="0" smtClean="0">
                <a:ln w="0"/>
                <a:solidFill>
                  <a:srgbClr val="002060"/>
                </a:solidFill>
                <a:effectLst>
                  <a:outerShdw blurRad="38100" dist="19050" dir="2700000" algn="tl" rotWithShape="0">
                    <a:schemeClr val="dk1">
                      <a:alpha val="40000"/>
                    </a:schemeClr>
                  </a:outerShdw>
                </a:effectLst>
                <a:latin typeface="Berlin Sans FB" panose="020E0602020502020306" pitchFamily="34" charset="0"/>
              </a:rPr>
              <a:t>Lesson 1: Music Vocabulary</a:t>
            </a:r>
            <a:endParaRPr lang="en-US" sz="5400" b="0" cap="none" spc="0" dirty="0">
              <a:ln w="0"/>
              <a:solidFill>
                <a:srgbClr val="00206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3743631" y="6341911"/>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
        <p:nvSpPr>
          <p:cNvPr id="6" name="Rectangle 5"/>
          <p:cNvSpPr/>
          <p:nvPr/>
        </p:nvSpPr>
        <p:spPr>
          <a:xfrm>
            <a:off x="927614" y="1864390"/>
            <a:ext cx="1863010"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rPr>
              <a:t>Music</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4027362" y="1864390"/>
            <a:ext cx="1470274"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19050" dir="2700000" algn="tl" rotWithShape="0">
                    <a:schemeClr val="dk1">
                      <a:alpha val="40000"/>
                    </a:schemeClr>
                  </a:outerShdw>
                </a:effectLst>
              </a:rPr>
              <a:t>Staff</a:t>
            </a:r>
            <a:endParaRPr lang="en-US" sz="5400" b="0" cap="none" spc="0" dirty="0">
              <a:ln w="0"/>
              <a:solidFill>
                <a:srgbClr val="FFC000"/>
              </a:solidFill>
              <a:effectLst>
                <a:outerShdw blurRad="38100" dist="19050" dir="2700000" algn="tl" rotWithShape="0">
                  <a:schemeClr val="dk1">
                    <a:alpha val="40000"/>
                  </a:schemeClr>
                </a:outerShdw>
              </a:effectLst>
            </a:endParaRPr>
          </a:p>
        </p:txBody>
      </p:sp>
      <p:sp>
        <p:nvSpPr>
          <p:cNvPr id="8" name="Rectangle 7"/>
          <p:cNvSpPr/>
          <p:nvPr/>
        </p:nvSpPr>
        <p:spPr>
          <a:xfrm>
            <a:off x="7072313" y="1864390"/>
            <a:ext cx="1582036" cy="923330"/>
          </a:xfrm>
          <a:prstGeom prst="rect">
            <a:avLst/>
          </a:prstGeom>
          <a:no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Pitch</a:t>
            </a:r>
            <a:endParaRPr lang="en-US" sz="5400" b="0" cap="none" spc="0" dirty="0">
              <a:ln w="0"/>
              <a:solidFill>
                <a:srgbClr val="FFFF00"/>
              </a:solidFill>
              <a:effectLst>
                <a:outerShdw blurRad="38100" dist="19050" dir="2700000" algn="tl" rotWithShape="0">
                  <a:schemeClr val="dk1">
                    <a:alpha val="40000"/>
                  </a:schemeClr>
                </a:outerShdw>
              </a:effectLst>
            </a:endParaRPr>
          </a:p>
        </p:txBody>
      </p:sp>
      <p:sp>
        <p:nvSpPr>
          <p:cNvPr id="9" name="Rectangle 8"/>
          <p:cNvSpPr/>
          <p:nvPr/>
        </p:nvSpPr>
        <p:spPr>
          <a:xfrm>
            <a:off x="1910311" y="2764742"/>
            <a:ext cx="2648738" cy="923330"/>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outerShdw blurRad="38100" dist="19050" dir="2700000" algn="tl" rotWithShape="0">
                    <a:schemeClr val="dk1">
                      <a:alpha val="40000"/>
                    </a:schemeClr>
                  </a:outerShdw>
                </a:effectLst>
              </a:rPr>
              <a:t>Duration</a:t>
            </a:r>
            <a:endParaRPr lang="en-US" sz="5400" b="0" cap="none" spc="0" dirty="0">
              <a:ln w="0"/>
              <a:solidFill>
                <a:srgbClr val="00B050"/>
              </a:solidFill>
              <a:effectLst>
                <a:outerShdw blurRad="38100" dist="19050" dir="2700000" algn="tl" rotWithShape="0">
                  <a:schemeClr val="dk1">
                    <a:alpha val="40000"/>
                  </a:schemeClr>
                </a:outerShdw>
              </a:effectLst>
            </a:endParaRPr>
          </a:p>
        </p:txBody>
      </p:sp>
      <p:sp>
        <p:nvSpPr>
          <p:cNvPr id="10" name="Rectangle 9"/>
          <p:cNvSpPr/>
          <p:nvPr/>
        </p:nvSpPr>
        <p:spPr>
          <a:xfrm>
            <a:off x="5170677" y="2787720"/>
            <a:ext cx="2896948" cy="923330"/>
          </a:xfrm>
          <a:prstGeom prst="rect">
            <a:avLst/>
          </a:prstGeom>
          <a:noFill/>
        </p:spPr>
        <p:txBody>
          <a:bodyPr wrap="none" lIns="91440" tIns="45720" rIns="91440" bIns="45720">
            <a:spAutoFit/>
          </a:bodyPr>
          <a:lstStyle/>
          <a:p>
            <a:pPr algn="ctr"/>
            <a:r>
              <a:rPr lang="en-US" sz="5400" b="0" cap="none" spc="0" dirty="0" smtClean="0">
                <a:ln w="0"/>
                <a:solidFill>
                  <a:srgbClr val="0070C0"/>
                </a:solidFill>
                <a:effectLst>
                  <a:outerShdw blurRad="38100" dist="19050" dir="2700000" algn="tl" rotWithShape="0">
                    <a:schemeClr val="dk1">
                      <a:alpha val="40000"/>
                    </a:schemeClr>
                  </a:outerShdw>
                </a:effectLst>
              </a:rPr>
              <a:t>Dynamics</a:t>
            </a:r>
            <a:endParaRPr lang="en-US" sz="5400" b="0" cap="none" spc="0" dirty="0">
              <a:ln w="0"/>
              <a:solidFill>
                <a:srgbClr val="0070C0"/>
              </a:solidFill>
              <a:effectLst>
                <a:outerShdw blurRad="38100" dist="19050" dir="2700000" algn="tl" rotWithShape="0">
                  <a:schemeClr val="dk1">
                    <a:alpha val="40000"/>
                  </a:schemeClr>
                </a:outerShdw>
              </a:effectLst>
            </a:endParaRPr>
          </a:p>
        </p:txBody>
      </p:sp>
      <p:sp>
        <p:nvSpPr>
          <p:cNvPr id="11" name="Rectangle 10"/>
          <p:cNvSpPr/>
          <p:nvPr/>
        </p:nvSpPr>
        <p:spPr>
          <a:xfrm>
            <a:off x="784303" y="3665094"/>
            <a:ext cx="2935932" cy="923330"/>
          </a:xfrm>
          <a:prstGeom prst="rect">
            <a:avLst/>
          </a:prstGeom>
          <a:noFill/>
        </p:spPr>
        <p:txBody>
          <a:bodyPr wrap="none" lIns="91440" tIns="45720" rIns="91440" bIns="45720">
            <a:spAutoFit/>
          </a:bodyPr>
          <a:lstStyle/>
          <a:p>
            <a:pPr algn="ctr"/>
            <a:r>
              <a:rPr lang="en-US" sz="5400" b="0" cap="none" spc="0" dirty="0" smtClean="0">
                <a:ln w="0"/>
                <a:solidFill>
                  <a:srgbClr val="7030A0"/>
                </a:solidFill>
                <a:effectLst>
                  <a:outerShdw blurRad="38100" dist="19050" dir="2700000" algn="tl" rotWithShape="0">
                    <a:schemeClr val="dk1">
                      <a:alpha val="40000"/>
                    </a:schemeClr>
                  </a:outerShdw>
                </a:effectLst>
              </a:rPr>
              <a:t>Measures</a:t>
            </a:r>
            <a:endParaRPr lang="en-US" sz="5400" b="0" cap="none" spc="0" dirty="0">
              <a:ln w="0"/>
              <a:solidFill>
                <a:srgbClr val="7030A0"/>
              </a:solidFill>
              <a:effectLst>
                <a:outerShdw blurRad="38100" dist="19050" dir="2700000" algn="tl" rotWithShape="0">
                  <a:schemeClr val="dk1">
                    <a:alpha val="40000"/>
                  </a:schemeClr>
                </a:outerShdw>
              </a:effectLst>
            </a:endParaRPr>
          </a:p>
        </p:txBody>
      </p:sp>
      <p:sp>
        <p:nvSpPr>
          <p:cNvPr id="12" name="Rectangle 11"/>
          <p:cNvSpPr/>
          <p:nvPr/>
        </p:nvSpPr>
        <p:spPr>
          <a:xfrm>
            <a:off x="5946610" y="3711050"/>
            <a:ext cx="2722220"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rPr>
              <a:t>Bar Lines</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13" name="Rectangle 12"/>
          <p:cNvSpPr/>
          <p:nvPr/>
        </p:nvSpPr>
        <p:spPr>
          <a:xfrm>
            <a:off x="2286217" y="4495251"/>
            <a:ext cx="5021503"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19050" dir="2700000" algn="tl" rotWithShape="0">
                    <a:schemeClr val="dk1">
                      <a:alpha val="40000"/>
                    </a:schemeClr>
                  </a:outerShdw>
                </a:effectLst>
              </a:rPr>
              <a:t>Meter Signatures</a:t>
            </a:r>
            <a:endParaRPr lang="en-US" sz="5400" b="0" cap="none" spc="0" dirty="0">
              <a:ln w="0"/>
              <a:solidFill>
                <a:srgbClr val="FFC000"/>
              </a:solidFill>
              <a:effectLst>
                <a:outerShdw blurRad="38100" dist="19050" dir="2700000" algn="tl" rotWithShape="0">
                  <a:schemeClr val="dk1">
                    <a:alpha val="40000"/>
                  </a:schemeClr>
                </a:outerShdw>
              </a:effectLst>
            </a:endParaRPr>
          </a:p>
        </p:txBody>
      </p:sp>
      <p:sp>
        <p:nvSpPr>
          <p:cNvPr id="14" name="Rectangle 13"/>
          <p:cNvSpPr/>
          <p:nvPr/>
        </p:nvSpPr>
        <p:spPr>
          <a:xfrm>
            <a:off x="819871" y="5488776"/>
            <a:ext cx="3159391" cy="923330"/>
          </a:xfrm>
          <a:prstGeom prst="rect">
            <a:avLst/>
          </a:prstGeom>
          <a:no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Treble Clef</a:t>
            </a:r>
            <a:endParaRPr lang="en-US" sz="5400" b="0" cap="none" spc="0" dirty="0">
              <a:ln w="0"/>
              <a:solidFill>
                <a:srgbClr val="FFFF00"/>
              </a:solidFill>
              <a:effectLst>
                <a:outerShdw blurRad="38100" dist="19050" dir="2700000" algn="tl" rotWithShape="0">
                  <a:schemeClr val="dk1">
                    <a:alpha val="40000"/>
                  </a:schemeClr>
                </a:outerShdw>
              </a:effectLst>
            </a:endParaRPr>
          </a:p>
        </p:txBody>
      </p:sp>
      <p:sp>
        <p:nvSpPr>
          <p:cNvPr id="15" name="Rectangle 14"/>
          <p:cNvSpPr/>
          <p:nvPr/>
        </p:nvSpPr>
        <p:spPr>
          <a:xfrm>
            <a:off x="5284330" y="5475025"/>
            <a:ext cx="2669642" cy="923330"/>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outerShdw blurRad="38100" dist="19050" dir="2700000" algn="tl" rotWithShape="0">
                    <a:schemeClr val="dk1">
                      <a:alpha val="40000"/>
                    </a:schemeClr>
                  </a:outerShdw>
                </a:effectLst>
              </a:rPr>
              <a:t>Bass Clef</a:t>
            </a:r>
            <a:endParaRPr lang="en-US" sz="5400" b="0" cap="none" spc="0"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31694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500"/>
                                  </p:stCondLst>
                                  <p:childTnLst>
                                    <p:animEffect transition="out" filter="fade">
                                      <p:cBhvr>
                                        <p:cTn id="6" dur="4000" tmFilter="0, 0; .2, .5; .8, .5; 1, 0"/>
                                        <p:tgtEl>
                                          <p:spTgt spid="3"/>
                                        </p:tgtEl>
                                      </p:cBhvr>
                                    </p:animEffect>
                                    <p:animScale>
                                      <p:cBhvr>
                                        <p:cTn id="7" dur="2000" autoRev="1" fill="hold"/>
                                        <p:tgtEl>
                                          <p:spTgt spid="3"/>
                                        </p:tgtEl>
                                      </p:cBhvr>
                                      <p:by x="105000" y="105000"/>
                                    </p:animScale>
                                  </p:childTnLst>
                                </p:cTn>
                              </p:par>
                            </p:childTnLst>
                          </p:cTn>
                        </p:par>
                        <p:par>
                          <p:cTn id="8" fill="hold">
                            <p:stCondLst>
                              <p:cond delay="5500"/>
                            </p:stCondLst>
                            <p:childTnLst>
                              <p:par>
                                <p:cTn id="9" presetID="26" presetClass="emph" presetSubtype="0" fill="hold" grpId="0" nodeType="afterEffect">
                                  <p:stCondLst>
                                    <p:cond delay="100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par>
                          <p:cTn id="12" fill="hold">
                            <p:stCondLst>
                              <p:cond delay="7500"/>
                            </p:stCondLst>
                            <p:childTnLst>
                              <p:par>
                                <p:cTn id="13" presetID="26" presetClass="emph" presetSubtype="0" fill="hold" grpId="0" nodeType="afterEffect">
                                  <p:stCondLst>
                                    <p:cond delay="1000"/>
                                  </p:stCondLst>
                                  <p:childTnLst>
                                    <p:animEffect transition="out" filter="fade">
                                      <p:cBhvr>
                                        <p:cTn id="14" dur="1000" tmFilter="0, 0; .2, .5; .8, .5; 1, 0"/>
                                        <p:tgtEl>
                                          <p:spTgt spid="7"/>
                                        </p:tgtEl>
                                      </p:cBhvr>
                                    </p:animEffect>
                                    <p:animScale>
                                      <p:cBhvr>
                                        <p:cTn id="15" dur="500" autoRev="1" fill="hold"/>
                                        <p:tgtEl>
                                          <p:spTgt spid="7"/>
                                        </p:tgtEl>
                                      </p:cBhvr>
                                      <p:by x="105000" y="105000"/>
                                    </p:animScale>
                                  </p:childTnLst>
                                </p:cTn>
                              </p:par>
                            </p:childTnLst>
                          </p:cTn>
                        </p:par>
                        <p:par>
                          <p:cTn id="16" fill="hold">
                            <p:stCondLst>
                              <p:cond delay="9500"/>
                            </p:stCondLst>
                            <p:childTnLst>
                              <p:par>
                                <p:cTn id="17" presetID="26" presetClass="emph" presetSubtype="0" fill="hold" grpId="0" nodeType="afterEffect">
                                  <p:stCondLst>
                                    <p:cond delay="100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childTnLst>
                          </p:cTn>
                        </p:par>
                        <p:par>
                          <p:cTn id="20" fill="hold">
                            <p:stCondLst>
                              <p:cond delay="11500"/>
                            </p:stCondLst>
                            <p:childTnLst>
                              <p:par>
                                <p:cTn id="21" presetID="26" presetClass="emph" presetSubtype="0" fill="hold" nodeType="afterEffect">
                                  <p:stCondLst>
                                    <p:cond delay="1000"/>
                                  </p:stCondLst>
                                  <p:childTnLst>
                                    <p:animEffect transition="out" filter="fade">
                                      <p:cBhvr>
                                        <p:cTn id="22" dur="1000" tmFilter="0, 0; .2, .5; .8, .5; 1, 0"/>
                                        <p:tgtEl>
                                          <p:spTgt spid="9">
                                            <p:txEl>
                                              <p:pRg st="0" end="0"/>
                                            </p:txEl>
                                          </p:spTgt>
                                        </p:tgtEl>
                                      </p:cBhvr>
                                    </p:animEffect>
                                    <p:animScale>
                                      <p:cBhvr>
                                        <p:cTn id="23" dur="500" autoRev="1" fill="hold"/>
                                        <p:tgtEl>
                                          <p:spTgt spid="9">
                                            <p:txEl>
                                              <p:pRg st="0" end="0"/>
                                            </p:txEl>
                                          </p:spTgt>
                                        </p:tgtEl>
                                      </p:cBhvr>
                                      <p:by x="105000" y="105000"/>
                                    </p:animScale>
                                  </p:childTnLst>
                                </p:cTn>
                              </p:par>
                            </p:childTnLst>
                          </p:cTn>
                        </p:par>
                        <p:par>
                          <p:cTn id="24" fill="hold">
                            <p:stCondLst>
                              <p:cond delay="13500"/>
                            </p:stCondLst>
                            <p:childTnLst>
                              <p:par>
                                <p:cTn id="25" presetID="26" presetClass="emph" presetSubtype="0" fill="hold" nodeType="afterEffect">
                                  <p:stCondLst>
                                    <p:cond delay="1000"/>
                                  </p:stCondLst>
                                  <p:childTnLst>
                                    <p:animEffect transition="out" filter="fade">
                                      <p:cBhvr>
                                        <p:cTn id="26" dur="1000" tmFilter="0, 0; .2, .5; .8, .5; 1, 0"/>
                                        <p:tgtEl>
                                          <p:spTgt spid="10">
                                            <p:txEl>
                                              <p:pRg st="0" end="0"/>
                                            </p:txEl>
                                          </p:spTgt>
                                        </p:tgtEl>
                                      </p:cBhvr>
                                    </p:animEffect>
                                    <p:animScale>
                                      <p:cBhvr>
                                        <p:cTn id="27" dur="500" autoRev="1" fill="hold"/>
                                        <p:tgtEl>
                                          <p:spTgt spid="10">
                                            <p:txEl>
                                              <p:pRg st="0" end="0"/>
                                            </p:txEl>
                                          </p:spTgt>
                                        </p:tgtEl>
                                      </p:cBhvr>
                                      <p:by x="105000" y="105000"/>
                                    </p:animScale>
                                  </p:childTnLst>
                                </p:cTn>
                              </p:par>
                            </p:childTnLst>
                          </p:cTn>
                        </p:par>
                        <p:par>
                          <p:cTn id="28" fill="hold">
                            <p:stCondLst>
                              <p:cond delay="15500"/>
                            </p:stCondLst>
                            <p:childTnLst>
                              <p:par>
                                <p:cTn id="29" presetID="26" presetClass="emph" presetSubtype="0" fill="hold" grpId="0" nodeType="afterEffect">
                                  <p:stCondLst>
                                    <p:cond delay="1000"/>
                                  </p:stCondLst>
                                  <p:childTnLst>
                                    <p:animEffect transition="out" filter="fade">
                                      <p:cBhvr>
                                        <p:cTn id="30" dur="1000" tmFilter="0, 0; .2, .5; .8, .5; 1, 0"/>
                                        <p:tgtEl>
                                          <p:spTgt spid="11"/>
                                        </p:tgtEl>
                                      </p:cBhvr>
                                    </p:animEffect>
                                    <p:animScale>
                                      <p:cBhvr>
                                        <p:cTn id="31" dur="500" autoRev="1" fill="hold"/>
                                        <p:tgtEl>
                                          <p:spTgt spid="11"/>
                                        </p:tgtEl>
                                      </p:cBhvr>
                                      <p:by x="105000" y="105000"/>
                                    </p:animScale>
                                  </p:childTnLst>
                                </p:cTn>
                              </p:par>
                            </p:childTnLst>
                          </p:cTn>
                        </p:par>
                        <p:par>
                          <p:cTn id="32" fill="hold">
                            <p:stCondLst>
                              <p:cond delay="17500"/>
                            </p:stCondLst>
                            <p:childTnLst>
                              <p:par>
                                <p:cTn id="33" presetID="26" presetClass="emph" presetSubtype="0" fill="hold" nodeType="afterEffect">
                                  <p:stCondLst>
                                    <p:cond delay="1000"/>
                                  </p:stCondLst>
                                  <p:childTnLst>
                                    <p:animEffect transition="out" filter="fade">
                                      <p:cBhvr>
                                        <p:cTn id="34" dur="1000" tmFilter="0, 0; .2, .5; .8, .5; 1, 0"/>
                                        <p:tgtEl>
                                          <p:spTgt spid="12">
                                            <p:txEl>
                                              <p:pRg st="0" end="0"/>
                                            </p:txEl>
                                          </p:spTgt>
                                        </p:tgtEl>
                                      </p:cBhvr>
                                    </p:animEffect>
                                    <p:animScale>
                                      <p:cBhvr>
                                        <p:cTn id="35" dur="500" autoRev="1" fill="hold"/>
                                        <p:tgtEl>
                                          <p:spTgt spid="12">
                                            <p:txEl>
                                              <p:pRg st="0" end="0"/>
                                            </p:txEl>
                                          </p:spTgt>
                                        </p:tgtEl>
                                      </p:cBhvr>
                                      <p:by x="105000" y="105000"/>
                                    </p:animScale>
                                  </p:childTnLst>
                                </p:cTn>
                              </p:par>
                            </p:childTnLst>
                          </p:cTn>
                        </p:par>
                        <p:par>
                          <p:cTn id="36" fill="hold">
                            <p:stCondLst>
                              <p:cond delay="19500"/>
                            </p:stCondLst>
                            <p:childTnLst>
                              <p:par>
                                <p:cTn id="37" presetID="26" presetClass="emph" presetSubtype="0" fill="hold" nodeType="afterEffect">
                                  <p:stCondLst>
                                    <p:cond delay="1000"/>
                                  </p:stCondLst>
                                  <p:childTnLst>
                                    <p:animEffect transition="out" filter="fade">
                                      <p:cBhvr>
                                        <p:cTn id="38" dur="1000" tmFilter="0, 0; .2, .5; .8, .5; 1, 0"/>
                                        <p:tgtEl>
                                          <p:spTgt spid="13">
                                            <p:txEl>
                                              <p:pRg st="0" end="0"/>
                                            </p:txEl>
                                          </p:spTgt>
                                        </p:tgtEl>
                                      </p:cBhvr>
                                    </p:animEffect>
                                    <p:animScale>
                                      <p:cBhvr>
                                        <p:cTn id="39" dur="500" autoRev="1" fill="hold"/>
                                        <p:tgtEl>
                                          <p:spTgt spid="13">
                                            <p:txEl>
                                              <p:pRg st="0" end="0"/>
                                            </p:txEl>
                                          </p:spTgt>
                                        </p:tgtEl>
                                      </p:cBhvr>
                                      <p:by x="105000" y="105000"/>
                                    </p:animScale>
                                  </p:childTnLst>
                                </p:cTn>
                              </p:par>
                            </p:childTnLst>
                          </p:cTn>
                        </p:par>
                        <p:par>
                          <p:cTn id="40" fill="hold">
                            <p:stCondLst>
                              <p:cond delay="21500"/>
                            </p:stCondLst>
                            <p:childTnLst>
                              <p:par>
                                <p:cTn id="41" presetID="26" presetClass="emph" presetSubtype="0" fill="hold" nodeType="afterEffect">
                                  <p:stCondLst>
                                    <p:cond delay="1000"/>
                                  </p:stCondLst>
                                  <p:childTnLst>
                                    <p:animEffect transition="out" filter="fade">
                                      <p:cBhvr>
                                        <p:cTn id="42" dur="1000" tmFilter="0, 0; .2, .5; .8, .5; 1, 0"/>
                                        <p:tgtEl>
                                          <p:spTgt spid="14">
                                            <p:txEl>
                                              <p:pRg st="0" end="0"/>
                                            </p:txEl>
                                          </p:spTgt>
                                        </p:tgtEl>
                                      </p:cBhvr>
                                    </p:animEffect>
                                    <p:animScale>
                                      <p:cBhvr>
                                        <p:cTn id="43" dur="500" autoRev="1" fill="hold"/>
                                        <p:tgtEl>
                                          <p:spTgt spid="14">
                                            <p:txEl>
                                              <p:pRg st="0" end="0"/>
                                            </p:txEl>
                                          </p:spTgt>
                                        </p:tgtEl>
                                      </p:cBhvr>
                                      <p:by x="105000" y="105000"/>
                                    </p:animScale>
                                  </p:childTnLst>
                                </p:cTn>
                              </p:par>
                            </p:childTnLst>
                          </p:cTn>
                        </p:par>
                        <p:par>
                          <p:cTn id="44" fill="hold">
                            <p:stCondLst>
                              <p:cond delay="23500"/>
                            </p:stCondLst>
                            <p:childTnLst>
                              <p:par>
                                <p:cTn id="45" presetID="26" presetClass="emph" presetSubtype="0" fill="hold" grpId="0" nodeType="afterEffect">
                                  <p:stCondLst>
                                    <p:cond delay="1000"/>
                                  </p:stCondLst>
                                  <p:childTnLst>
                                    <p:animEffect transition="out" filter="fade">
                                      <p:cBhvr>
                                        <p:cTn id="46" dur="1000" tmFilter="0, 0; .2, .5; .8, .5; 1, 0"/>
                                        <p:tgtEl>
                                          <p:spTgt spid="15"/>
                                        </p:tgtEl>
                                      </p:cBhvr>
                                    </p:animEffect>
                                    <p:animScale>
                                      <p:cBhvr>
                                        <p:cTn id="47"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1"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426082" y="2286289"/>
            <a:ext cx="6672852" cy="1754326"/>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7. _____ separate each</a:t>
            </a:r>
          </a:p>
          <a:p>
            <a:r>
              <a:rPr lang="en-US" sz="5400" dirty="0">
                <a:ln w="0"/>
                <a:effectLst>
                  <a:outerShdw blurRad="38100" dist="19050" dir="2700000" algn="tl" rotWithShape="0">
                    <a:schemeClr val="dk1">
                      <a:alpha val="40000"/>
                    </a:schemeClr>
                  </a:outerShdw>
                </a:effectLst>
              </a:rPr>
              <a:t>m</a:t>
            </a:r>
            <a:r>
              <a:rPr lang="en-US" sz="5400" dirty="0" smtClean="0">
                <a:ln w="0"/>
                <a:effectLst>
                  <a:outerShdw blurRad="38100" dist="19050" dir="2700000" algn="tl" rotWithShape="0">
                    <a:schemeClr val="dk1">
                      <a:alpha val="40000"/>
                    </a:schemeClr>
                  </a:outerShdw>
                </a:effectLst>
              </a:rPr>
              <a:t>easure.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365053" y="4253258"/>
            <a:ext cx="4794902"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Bar Lines</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69985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369791" y="2286289"/>
            <a:ext cx="8908914" cy="3416320"/>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8. Meter Signatures determine</a:t>
            </a:r>
          </a:p>
          <a:p>
            <a:r>
              <a:rPr lang="en-US" sz="5400" dirty="0">
                <a:ln w="0"/>
                <a:effectLst>
                  <a:outerShdw blurRad="38100" dist="19050" dir="2700000" algn="tl" rotWithShape="0">
                    <a:schemeClr val="dk1">
                      <a:alpha val="40000"/>
                    </a:schemeClr>
                  </a:outerShdw>
                </a:effectLst>
              </a:rPr>
              <a:t>h</a:t>
            </a:r>
            <a:r>
              <a:rPr lang="en-US" sz="5400" dirty="0" smtClean="0">
                <a:ln w="0"/>
                <a:effectLst>
                  <a:outerShdw blurRad="38100" dist="19050" dir="2700000" algn="tl" rotWithShape="0">
                    <a:schemeClr val="dk1">
                      <a:alpha val="40000"/>
                    </a:schemeClr>
                  </a:outerShdw>
                </a:effectLst>
              </a:rPr>
              <a:t>ow many____ per measure </a:t>
            </a:r>
          </a:p>
          <a:p>
            <a:r>
              <a:rPr lang="en-US" sz="5400" dirty="0">
                <a:ln w="0"/>
                <a:effectLst>
                  <a:outerShdw blurRad="38100" dist="19050" dir="2700000" algn="tl" rotWithShape="0">
                    <a:schemeClr val="dk1">
                      <a:alpha val="40000"/>
                    </a:schemeClr>
                  </a:outerShdw>
                </a:effectLst>
              </a:rPr>
              <a:t>a</a:t>
            </a:r>
            <a:r>
              <a:rPr lang="en-US" sz="5400" b="0" cap="none" spc="0" dirty="0" smtClean="0">
                <a:ln w="0"/>
                <a:solidFill>
                  <a:schemeClr val="tx1"/>
                </a:solidFill>
                <a:effectLst>
                  <a:outerShdw blurRad="38100" dist="19050" dir="2700000" algn="tl" rotWithShape="0">
                    <a:schemeClr val="dk1">
                      <a:alpha val="40000"/>
                    </a:schemeClr>
                  </a:outerShdw>
                </a:effectLst>
              </a:rPr>
              <a:t>nd what type of note gets the</a:t>
            </a:r>
          </a:p>
          <a:p>
            <a:r>
              <a:rPr lang="en-US" sz="5400" dirty="0" smtClean="0">
                <a:ln w="0"/>
                <a:effectLst>
                  <a:outerShdw blurRad="38100" dist="19050" dir="2700000" algn="tl" rotWithShape="0">
                    <a:schemeClr val="dk1">
                      <a:alpha val="40000"/>
                    </a:schemeClr>
                  </a:outerShdw>
                </a:effectLst>
              </a:rPr>
              <a:t>____.</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293036" y="4767608"/>
            <a:ext cx="5939062"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Beats, Beat</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10331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782360" y="2286289"/>
            <a:ext cx="7279300" cy="1754326"/>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9. The ____ indicates the</a:t>
            </a:r>
          </a:p>
          <a:p>
            <a:r>
              <a:rPr lang="en-US" sz="5400" dirty="0">
                <a:ln w="0"/>
                <a:effectLst>
                  <a:outerShdw blurRad="38100" dist="19050" dir="2700000" algn="tl" rotWithShape="0">
                    <a:schemeClr val="dk1">
                      <a:alpha val="40000"/>
                    </a:schemeClr>
                  </a:outerShdw>
                </a:effectLst>
              </a:rPr>
              <a:t>h</a:t>
            </a:r>
            <a:r>
              <a:rPr lang="en-US" sz="5400" dirty="0" smtClean="0">
                <a:ln w="0"/>
                <a:effectLst>
                  <a:outerShdw blurRad="38100" dist="19050" dir="2700000" algn="tl" rotWithShape="0">
                    <a:schemeClr val="dk1">
                      <a:alpha val="40000"/>
                    </a:schemeClr>
                  </a:outerShdw>
                </a:effectLst>
              </a:rPr>
              <a:t>igher notes on the staff.</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965616" y="4253258"/>
            <a:ext cx="5593775"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Treble Clef</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7351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633000" cy="923330"/>
          </a:xfrm>
          <a:prstGeom prst="rect">
            <a:avLst/>
          </a:prstGeom>
          <a:noFill/>
        </p:spPr>
        <p:txBody>
          <a:bodyPr wrap="none" rtlCol="0">
            <a:spAutoFit/>
          </a:bodyPr>
          <a:lstStyle/>
          <a:p>
            <a:r>
              <a:rPr lang="en-US" sz="5400" dirty="0" smtClean="0">
                <a:latin typeface="Berlin Sans FB" panose="020E0602020502020306" pitchFamily="34" charset="0"/>
              </a:rPr>
              <a:t>Lesson 1 Review</a:t>
            </a:r>
            <a:endParaRPr lang="en-US" sz="5400" dirty="0">
              <a:latin typeface="Berlin Sans FB" panose="020E0602020502020306" pitchFamily="34" charset="0"/>
            </a:endParaRPr>
          </a:p>
        </p:txBody>
      </p:sp>
      <p:sp>
        <p:nvSpPr>
          <p:cNvPr id="3" name="Rectangle 2"/>
          <p:cNvSpPr/>
          <p:nvPr/>
        </p:nvSpPr>
        <p:spPr>
          <a:xfrm>
            <a:off x="1606831" y="2286289"/>
            <a:ext cx="8000524" cy="1754326"/>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10. The _____ indicates the</a:t>
            </a:r>
          </a:p>
          <a:p>
            <a:r>
              <a:rPr lang="en-US" sz="5400" dirty="0">
                <a:ln w="0"/>
                <a:effectLst>
                  <a:outerShdw blurRad="38100" dist="19050" dir="2700000" algn="tl" rotWithShape="0">
                    <a:schemeClr val="dk1">
                      <a:alpha val="40000"/>
                    </a:schemeClr>
                  </a:outerShdw>
                </a:effectLst>
              </a:rPr>
              <a:t>l</a:t>
            </a:r>
            <a:r>
              <a:rPr lang="en-US" sz="5400" dirty="0" smtClean="0">
                <a:ln w="0"/>
                <a:effectLst>
                  <a:outerShdw blurRad="38100" dist="19050" dir="2700000" algn="tl" rotWithShape="0">
                    <a:schemeClr val="dk1">
                      <a:alpha val="40000"/>
                    </a:schemeClr>
                  </a:outerShdw>
                </a:effectLst>
              </a:rPr>
              <a:t>ower notes on the staff.</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412855" y="4253258"/>
            <a:ext cx="4699300"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Bass Clef</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8413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3" name="Rectangle 2"/>
          <p:cNvSpPr/>
          <p:nvPr/>
        </p:nvSpPr>
        <p:spPr>
          <a:xfrm>
            <a:off x="1552328" y="549111"/>
            <a:ext cx="6420347" cy="923330"/>
          </a:xfrm>
          <a:prstGeom prst="rect">
            <a:avLst/>
          </a:prstGeom>
          <a:noFill/>
        </p:spPr>
        <p:txBody>
          <a:bodyPr wrap="none" lIns="91440" tIns="45720" rIns="91440" bIns="45720">
            <a:spAutoFit/>
          </a:bodyPr>
          <a:lstStyle/>
          <a:p>
            <a:pPr algn="ctr"/>
            <a:r>
              <a:rPr lang="en-US" sz="5400" dirty="0" smtClean="0">
                <a:ln w="0"/>
                <a:solidFill>
                  <a:srgbClr val="002060"/>
                </a:solidFill>
                <a:effectLst>
                  <a:outerShdw blurRad="38100" dist="19050" dir="2700000" algn="tl" rotWithShape="0">
                    <a:schemeClr val="dk1">
                      <a:alpha val="40000"/>
                    </a:schemeClr>
                  </a:outerShdw>
                </a:effectLst>
                <a:latin typeface="Berlin Sans FB" panose="020E0602020502020306" pitchFamily="34" charset="0"/>
              </a:rPr>
              <a:t>Lesson 2: Note Names</a:t>
            </a:r>
            <a:endParaRPr lang="en-US" sz="5400" b="0" cap="none" spc="0" dirty="0">
              <a:ln w="0"/>
              <a:solidFill>
                <a:srgbClr val="00206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5" name="TextBox 4"/>
          <p:cNvSpPr txBox="1"/>
          <p:nvPr/>
        </p:nvSpPr>
        <p:spPr>
          <a:xfrm>
            <a:off x="1460500" y="2355375"/>
            <a:ext cx="6604000" cy="3046988"/>
          </a:xfrm>
          <a:prstGeom prst="rect">
            <a:avLst/>
          </a:prstGeom>
          <a:noFill/>
        </p:spPr>
        <p:txBody>
          <a:bodyPr wrap="square" rtlCol="0">
            <a:spAutoFit/>
          </a:bodyPr>
          <a:lstStyle/>
          <a:p>
            <a:r>
              <a:rPr lang="en-US" sz="9600" dirty="0" smtClean="0">
                <a:solidFill>
                  <a:srgbClr val="FF0000"/>
                </a:solidFill>
                <a:latin typeface="AR JULIAN" panose="02000000000000000000" pitchFamily="2" charset="0"/>
              </a:rPr>
              <a:t>A</a:t>
            </a:r>
            <a:r>
              <a:rPr lang="en-US" sz="9600" dirty="0" smtClean="0">
                <a:latin typeface="AR JULIAN" panose="02000000000000000000" pitchFamily="2" charset="0"/>
              </a:rPr>
              <a:t>		</a:t>
            </a:r>
            <a:r>
              <a:rPr lang="en-US" sz="9600" dirty="0" smtClean="0">
                <a:solidFill>
                  <a:srgbClr val="FFC000"/>
                </a:solidFill>
                <a:latin typeface="AR JULIAN" panose="02000000000000000000" pitchFamily="2" charset="0"/>
              </a:rPr>
              <a:t>B</a:t>
            </a:r>
            <a:r>
              <a:rPr lang="en-US" sz="9600" dirty="0" smtClean="0">
                <a:latin typeface="AR JULIAN" panose="02000000000000000000" pitchFamily="2" charset="0"/>
              </a:rPr>
              <a:t>		</a:t>
            </a:r>
            <a:r>
              <a:rPr lang="en-US" sz="9600" dirty="0" smtClean="0">
                <a:solidFill>
                  <a:srgbClr val="FFFF00"/>
                </a:solidFill>
                <a:latin typeface="AR JULIAN" panose="02000000000000000000" pitchFamily="2" charset="0"/>
              </a:rPr>
              <a:t>C</a:t>
            </a:r>
            <a:r>
              <a:rPr lang="en-US" sz="9600" dirty="0" smtClean="0">
                <a:latin typeface="AR JULIAN" panose="02000000000000000000" pitchFamily="2" charset="0"/>
              </a:rPr>
              <a:t>		</a:t>
            </a:r>
            <a:r>
              <a:rPr lang="en-US" sz="9600" dirty="0" smtClean="0">
                <a:solidFill>
                  <a:srgbClr val="92D050"/>
                </a:solidFill>
                <a:latin typeface="AR JULIAN" panose="02000000000000000000" pitchFamily="2" charset="0"/>
              </a:rPr>
              <a:t>D</a:t>
            </a:r>
            <a:r>
              <a:rPr lang="en-US" sz="9600" dirty="0" smtClean="0">
                <a:latin typeface="AR JULIAN" panose="02000000000000000000" pitchFamily="2" charset="0"/>
              </a:rPr>
              <a:t>		</a:t>
            </a:r>
            <a:r>
              <a:rPr lang="en-US" sz="9600" dirty="0" smtClean="0">
                <a:solidFill>
                  <a:srgbClr val="00B0F0"/>
                </a:solidFill>
                <a:latin typeface="AR JULIAN" panose="02000000000000000000" pitchFamily="2" charset="0"/>
              </a:rPr>
              <a:t>E</a:t>
            </a:r>
            <a:r>
              <a:rPr lang="en-US" sz="9600" dirty="0" smtClean="0">
                <a:latin typeface="AR JULIAN" panose="02000000000000000000" pitchFamily="2" charset="0"/>
              </a:rPr>
              <a:t>		</a:t>
            </a:r>
            <a:r>
              <a:rPr lang="en-US" sz="9600" dirty="0" smtClean="0">
                <a:solidFill>
                  <a:srgbClr val="7030A0"/>
                </a:solidFill>
                <a:latin typeface="AR JULIAN" panose="02000000000000000000" pitchFamily="2" charset="0"/>
              </a:rPr>
              <a:t>F</a:t>
            </a:r>
            <a:r>
              <a:rPr lang="en-US" sz="9600" dirty="0" smtClean="0">
                <a:latin typeface="AR JULIAN" panose="02000000000000000000" pitchFamily="2" charset="0"/>
              </a:rPr>
              <a:t>		</a:t>
            </a:r>
            <a:r>
              <a:rPr lang="en-US" sz="9600" dirty="0" smtClean="0">
                <a:solidFill>
                  <a:srgbClr val="002060"/>
                </a:solidFill>
                <a:latin typeface="AR JULIAN" panose="02000000000000000000" pitchFamily="2" charset="0"/>
              </a:rPr>
              <a:t>G</a:t>
            </a:r>
            <a:r>
              <a:rPr lang="en-US" sz="9600" dirty="0" smtClean="0">
                <a:latin typeface="Berlin Sans FB" panose="020E0602020502020306" pitchFamily="34" charset="0"/>
              </a:rPr>
              <a:t>	</a:t>
            </a:r>
            <a:endParaRPr lang="en-US" sz="9600" dirty="0">
              <a:latin typeface="Berlin Sans FB" panose="020E0602020502020306" pitchFamily="34" charset="0"/>
            </a:endParaRPr>
          </a:p>
        </p:txBody>
      </p:sp>
      <p:sp>
        <p:nvSpPr>
          <p:cNvPr id="6" name="Rectangle 5"/>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2884653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4000" fill="hold"/>
                                        <p:tgtEl>
                                          <p:spTgt spid="3"/>
                                        </p:tgtEl>
                                        <p:attrNameLst>
                                          <p:attrName>ppt_w</p:attrName>
                                        </p:attrNameLst>
                                      </p:cBhvr>
                                      <p:tavLst>
                                        <p:tav tm="0">
                                          <p:val>
                                            <p:fltVal val="0"/>
                                          </p:val>
                                        </p:tav>
                                        <p:tav tm="100000">
                                          <p:val>
                                            <p:strVal val="#ppt_w"/>
                                          </p:val>
                                        </p:tav>
                                      </p:tavLst>
                                    </p:anim>
                                    <p:anim calcmode="lin" valueType="num">
                                      <p:cBhvr>
                                        <p:cTn id="8" dur="4000" fill="hold"/>
                                        <p:tgtEl>
                                          <p:spTgt spid="3"/>
                                        </p:tgtEl>
                                        <p:attrNameLst>
                                          <p:attrName>ppt_h</p:attrName>
                                        </p:attrNameLst>
                                      </p:cBhvr>
                                      <p:tavLst>
                                        <p:tav tm="0">
                                          <p:val>
                                            <p:fltVal val="0"/>
                                          </p:val>
                                        </p:tav>
                                        <p:tav tm="100000">
                                          <p:val>
                                            <p:strVal val="#ppt_h"/>
                                          </p:val>
                                        </p:tav>
                                      </p:tavLst>
                                    </p:anim>
                                    <p:animEffect transition="in" filter="fade">
                                      <p:cBhvr>
                                        <p:cTn id="9" dur="4000"/>
                                        <p:tgtEl>
                                          <p:spTgt spid="3"/>
                                        </p:tgtEl>
                                      </p:cBhvr>
                                    </p:animEffect>
                                  </p:childTnLst>
                                </p:cTn>
                              </p:par>
                            </p:childTnLst>
                          </p:cTn>
                        </p:par>
                        <p:par>
                          <p:cTn id="10" fill="hold">
                            <p:stCondLst>
                              <p:cond delay="5500"/>
                            </p:stCondLst>
                            <p:childTnLst>
                              <p:par>
                                <p:cTn id="11" presetID="15" presetClass="emph" presetSubtype="0" grpId="0" nodeType="afterEffect">
                                  <p:stCondLst>
                                    <p:cond delay="1000"/>
                                  </p:stCondLst>
                                  <p:iterate type="lt">
                                    <p:tmAbs val="25"/>
                                  </p:iterate>
                                  <p:childTnLst>
                                    <p:set>
                                      <p:cBhvr override="childStyle">
                                        <p:cTn id="12" dur="4250"/>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461665"/>
          </a:xfrm>
          <a:prstGeom prst="rect">
            <a:avLst/>
          </a:prstGeom>
          <a:noFill/>
        </p:spPr>
        <p:txBody>
          <a:bodyPr wrap="square" rtlCol="0">
            <a:spAutoFit/>
          </a:bodyPr>
          <a:lstStyle/>
          <a:p>
            <a:pPr algn="ctr"/>
            <a:r>
              <a:rPr lang="en-US" sz="2400" dirty="0">
                <a:latin typeface="Berlin Sans FB" panose="020E0602020502020306" pitchFamily="34" charset="0"/>
              </a:rPr>
              <a:t>Each line and space on the treble clef has a letter name.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348343"/>
            <a:ext cx="2139875" cy="5126845"/>
          </a:xfrm>
          <a:prstGeom prst="rect">
            <a:avLst/>
          </a:prstGeom>
        </p:spPr>
      </p:pic>
      <p:sp>
        <p:nvSpPr>
          <p:cNvPr id="6" name="Oval 5"/>
          <p:cNvSpPr/>
          <p:nvPr/>
        </p:nvSpPr>
        <p:spPr>
          <a:xfrm>
            <a:off x="3663723" y="3904344"/>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E</a:t>
            </a:r>
            <a:endParaRPr lang="en-US" sz="5400" dirty="0">
              <a:solidFill>
                <a:schemeClr val="tx1"/>
              </a:solidFill>
              <a:latin typeface="Berlin Sans FB" panose="020E0602020502020306" pitchFamily="34" charset="0"/>
            </a:endParaRPr>
          </a:p>
        </p:txBody>
      </p:sp>
      <p:sp>
        <p:nvSpPr>
          <p:cNvPr id="9" name="Oval 8"/>
          <p:cNvSpPr/>
          <p:nvPr/>
        </p:nvSpPr>
        <p:spPr>
          <a:xfrm>
            <a:off x="3663723" y="3126179"/>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G</a:t>
            </a:r>
            <a:endParaRPr lang="en-US" sz="5400" dirty="0">
              <a:solidFill>
                <a:schemeClr val="tx1"/>
              </a:solidFill>
              <a:latin typeface="Berlin Sans FB" panose="020E0602020502020306" pitchFamily="34" charset="0"/>
            </a:endParaRPr>
          </a:p>
        </p:txBody>
      </p:sp>
      <p:sp>
        <p:nvSpPr>
          <p:cNvPr id="10" name="Oval 9"/>
          <p:cNvSpPr/>
          <p:nvPr/>
        </p:nvSpPr>
        <p:spPr>
          <a:xfrm>
            <a:off x="3663723" y="2348014"/>
            <a:ext cx="870857" cy="7547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B</a:t>
            </a:r>
            <a:endParaRPr lang="en-US" sz="5400" dirty="0">
              <a:solidFill>
                <a:schemeClr val="tx1"/>
              </a:solidFill>
              <a:latin typeface="Berlin Sans FB" panose="020E0602020502020306" pitchFamily="34" charset="0"/>
            </a:endParaRPr>
          </a:p>
        </p:txBody>
      </p:sp>
      <p:sp>
        <p:nvSpPr>
          <p:cNvPr id="11" name="Oval 10"/>
          <p:cNvSpPr/>
          <p:nvPr/>
        </p:nvSpPr>
        <p:spPr>
          <a:xfrm>
            <a:off x="3663723" y="1569849"/>
            <a:ext cx="870857" cy="75474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D</a:t>
            </a:r>
            <a:endParaRPr lang="en-US" sz="5400" dirty="0">
              <a:solidFill>
                <a:schemeClr val="tx1"/>
              </a:solidFill>
              <a:latin typeface="Berlin Sans FB" panose="020E0602020502020306" pitchFamily="34" charset="0"/>
            </a:endParaRPr>
          </a:p>
        </p:txBody>
      </p:sp>
      <p:sp>
        <p:nvSpPr>
          <p:cNvPr id="12" name="Oval 11"/>
          <p:cNvSpPr/>
          <p:nvPr/>
        </p:nvSpPr>
        <p:spPr>
          <a:xfrm>
            <a:off x="3663723" y="791684"/>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F</a:t>
            </a:r>
            <a:endParaRPr lang="en-US" sz="5400" dirty="0">
              <a:solidFill>
                <a:schemeClr val="tx1"/>
              </a:solidFill>
              <a:latin typeface="Berlin Sans FB" panose="020E0602020502020306" pitchFamily="34" charset="0"/>
            </a:endParaRPr>
          </a:p>
        </p:txBody>
      </p:sp>
      <p:sp>
        <p:nvSpPr>
          <p:cNvPr id="13" name="Oval 12"/>
          <p:cNvSpPr/>
          <p:nvPr/>
        </p:nvSpPr>
        <p:spPr>
          <a:xfrm>
            <a:off x="6133309" y="3503054"/>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F</a:t>
            </a:r>
            <a:endParaRPr lang="en-US" sz="5400" dirty="0">
              <a:solidFill>
                <a:schemeClr val="tx1"/>
              </a:solidFill>
              <a:latin typeface="Berlin Sans FB" panose="020E0602020502020306" pitchFamily="34" charset="0"/>
            </a:endParaRPr>
          </a:p>
        </p:txBody>
      </p:sp>
      <p:sp>
        <p:nvSpPr>
          <p:cNvPr id="14" name="Oval 13"/>
          <p:cNvSpPr/>
          <p:nvPr/>
        </p:nvSpPr>
        <p:spPr>
          <a:xfrm>
            <a:off x="6133308" y="2748312"/>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A</a:t>
            </a:r>
            <a:endParaRPr lang="en-US" sz="5400" dirty="0">
              <a:solidFill>
                <a:schemeClr val="tx1"/>
              </a:solidFill>
              <a:latin typeface="Berlin Sans FB" panose="020E0602020502020306" pitchFamily="34" charset="0"/>
            </a:endParaRPr>
          </a:p>
        </p:txBody>
      </p:sp>
      <p:sp>
        <p:nvSpPr>
          <p:cNvPr id="15" name="Oval 14"/>
          <p:cNvSpPr/>
          <p:nvPr/>
        </p:nvSpPr>
        <p:spPr>
          <a:xfrm>
            <a:off x="6133307" y="1993570"/>
            <a:ext cx="870857" cy="7547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C</a:t>
            </a:r>
            <a:endParaRPr lang="en-US" sz="5400" dirty="0">
              <a:solidFill>
                <a:schemeClr val="tx1"/>
              </a:solidFill>
              <a:latin typeface="Berlin Sans FB" panose="020E0602020502020306" pitchFamily="34" charset="0"/>
            </a:endParaRPr>
          </a:p>
        </p:txBody>
      </p:sp>
      <p:sp>
        <p:nvSpPr>
          <p:cNvPr id="16" name="Oval 15"/>
          <p:cNvSpPr/>
          <p:nvPr/>
        </p:nvSpPr>
        <p:spPr>
          <a:xfrm>
            <a:off x="6133306" y="1238828"/>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E</a:t>
            </a:r>
            <a:endParaRPr lang="en-US" sz="5400" dirty="0">
              <a:solidFill>
                <a:schemeClr val="tx1"/>
              </a:solidFill>
              <a:latin typeface="Berlin Sans FB" panose="020E0602020502020306" pitchFamily="34" charset="0"/>
            </a:endParaRPr>
          </a:p>
        </p:txBody>
      </p:sp>
      <p:sp>
        <p:nvSpPr>
          <p:cNvPr id="17" name="Rectangle 16"/>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943001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50"/>
                                  </p:stCondLst>
                                  <p:childTnLst>
                                    <p:animEffect transition="out" filter="fade">
                                      <p:cBhvr>
                                        <p:cTn id="6" dur="4000" tmFilter="0, 0; .2, .5; .8, .5; 1, 0"/>
                                        <p:tgtEl>
                                          <p:spTgt spid="27"/>
                                        </p:tgtEl>
                                      </p:cBhvr>
                                    </p:animEffect>
                                    <p:animScale>
                                      <p:cBhvr>
                                        <p:cTn id="7" dur="2000" autoRev="1" fill="hold"/>
                                        <p:tgtEl>
                                          <p:spTgt spid="27"/>
                                        </p:tgtEl>
                                      </p:cBhvr>
                                      <p:by x="105000" y="105000"/>
                                    </p:animScale>
                                  </p:childTnLst>
                                </p:cTn>
                              </p:par>
                            </p:childTnLst>
                          </p:cTn>
                        </p:par>
                        <p:par>
                          <p:cTn id="8" fill="hold">
                            <p:stCondLst>
                              <p:cond delay="4250"/>
                            </p:stCondLst>
                            <p:childTnLst>
                              <p:par>
                                <p:cTn id="9" presetID="27" presetClass="emph" presetSubtype="0" fill="remove" grpId="0" nodeType="afterEffect">
                                  <p:stCondLst>
                                    <p:cond delay="0"/>
                                  </p:stCondLst>
                                  <p:childTnLst>
                                    <p:animClr clrSpc="rgb" dir="cw">
                                      <p:cBhvr override="childStyle">
                                        <p:cTn id="10" dur="250" autoRev="1" fill="remove"/>
                                        <p:tgtEl>
                                          <p:spTgt spid="6"/>
                                        </p:tgtEl>
                                        <p:attrNameLst>
                                          <p:attrName>style.color</p:attrName>
                                        </p:attrNameLst>
                                      </p:cBhvr>
                                      <p:to>
                                        <a:schemeClr val="bg1"/>
                                      </p:to>
                                    </p:animClr>
                                    <p:animClr clrSpc="rgb" dir="cw">
                                      <p:cBhvr>
                                        <p:cTn id="11" dur="250" autoRev="1" fill="remove"/>
                                        <p:tgtEl>
                                          <p:spTgt spid="6"/>
                                        </p:tgtEl>
                                        <p:attrNameLst>
                                          <p:attrName>fillcolor</p:attrName>
                                        </p:attrNameLst>
                                      </p:cBhvr>
                                      <p:to>
                                        <a:schemeClr val="bg1"/>
                                      </p:to>
                                    </p:animClr>
                                    <p:set>
                                      <p:cBhvr>
                                        <p:cTn id="12" dur="250" autoRev="1" fill="remove"/>
                                        <p:tgtEl>
                                          <p:spTgt spid="6"/>
                                        </p:tgtEl>
                                        <p:attrNameLst>
                                          <p:attrName>fill.type</p:attrName>
                                        </p:attrNameLst>
                                      </p:cBhvr>
                                      <p:to>
                                        <p:strVal val="solid"/>
                                      </p:to>
                                    </p:set>
                                    <p:set>
                                      <p:cBhvr>
                                        <p:cTn id="13" dur="250" autoRev="1" fill="remove"/>
                                        <p:tgtEl>
                                          <p:spTgt spid="6"/>
                                        </p:tgtEl>
                                        <p:attrNameLst>
                                          <p:attrName>fill.on</p:attrName>
                                        </p:attrNameLst>
                                      </p:cBhvr>
                                      <p:to>
                                        <p:strVal val="true"/>
                                      </p:to>
                                    </p:set>
                                  </p:childTnLst>
                                </p:cTn>
                              </p:par>
                              <p:par>
                                <p:cTn id="14" presetID="27" presetClass="emph" presetSubtype="0" fill="remove" grpId="0" nodeType="withEffect">
                                  <p:stCondLst>
                                    <p:cond delay="0"/>
                                  </p:stCondLst>
                                  <p:childTnLst>
                                    <p:animClr clrSpc="rgb" dir="cw">
                                      <p:cBhvr override="childStyle">
                                        <p:cTn id="15" dur="250" autoRev="1" fill="remove"/>
                                        <p:tgtEl>
                                          <p:spTgt spid="9"/>
                                        </p:tgtEl>
                                        <p:attrNameLst>
                                          <p:attrName>style.color</p:attrName>
                                        </p:attrNameLst>
                                      </p:cBhvr>
                                      <p:to>
                                        <a:schemeClr val="bg1"/>
                                      </p:to>
                                    </p:animClr>
                                    <p:animClr clrSpc="rgb" dir="cw">
                                      <p:cBhvr>
                                        <p:cTn id="16" dur="250" autoRev="1" fill="remove"/>
                                        <p:tgtEl>
                                          <p:spTgt spid="9"/>
                                        </p:tgtEl>
                                        <p:attrNameLst>
                                          <p:attrName>fillcolor</p:attrName>
                                        </p:attrNameLst>
                                      </p:cBhvr>
                                      <p:to>
                                        <a:schemeClr val="bg1"/>
                                      </p:to>
                                    </p:animClr>
                                    <p:set>
                                      <p:cBhvr>
                                        <p:cTn id="17" dur="250" autoRev="1" fill="remove"/>
                                        <p:tgtEl>
                                          <p:spTgt spid="9"/>
                                        </p:tgtEl>
                                        <p:attrNameLst>
                                          <p:attrName>fill.type</p:attrName>
                                        </p:attrNameLst>
                                      </p:cBhvr>
                                      <p:to>
                                        <p:strVal val="solid"/>
                                      </p:to>
                                    </p:set>
                                    <p:set>
                                      <p:cBhvr>
                                        <p:cTn id="18" dur="250" autoRev="1" fill="remove"/>
                                        <p:tgtEl>
                                          <p:spTgt spid="9"/>
                                        </p:tgtEl>
                                        <p:attrNameLst>
                                          <p:attrName>fill.on</p:attrName>
                                        </p:attrNameLst>
                                      </p:cBhvr>
                                      <p:to>
                                        <p:strVal val="true"/>
                                      </p:to>
                                    </p:set>
                                  </p:childTnLst>
                                </p:cTn>
                              </p:par>
                              <p:par>
                                <p:cTn id="19" presetID="27" presetClass="emph" presetSubtype="0" fill="remove" grpId="0" nodeType="withEffect">
                                  <p:stCondLst>
                                    <p:cond delay="250"/>
                                  </p:stCondLst>
                                  <p:childTnLst>
                                    <p:animClr clrSpc="rgb" dir="cw">
                                      <p:cBhvr override="childStyle">
                                        <p:cTn id="20" dur="500" autoRev="1" fill="remove"/>
                                        <p:tgtEl>
                                          <p:spTgt spid="10"/>
                                        </p:tgtEl>
                                        <p:attrNameLst>
                                          <p:attrName>style.color</p:attrName>
                                        </p:attrNameLst>
                                      </p:cBhvr>
                                      <p:to>
                                        <a:schemeClr val="bg1"/>
                                      </p:to>
                                    </p:animClr>
                                    <p:animClr clrSpc="rgb" dir="cw">
                                      <p:cBhvr>
                                        <p:cTn id="21" dur="500" autoRev="1" fill="remove"/>
                                        <p:tgtEl>
                                          <p:spTgt spid="10"/>
                                        </p:tgtEl>
                                        <p:attrNameLst>
                                          <p:attrName>fillcolor</p:attrName>
                                        </p:attrNameLst>
                                      </p:cBhvr>
                                      <p:to>
                                        <a:schemeClr val="bg1"/>
                                      </p:to>
                                    </p:animClr>
                                    <p:set>
                                      <p:cBhvr>
                                        <p:cTn id="22" dur="500" autoRev="1" fill="remove"/>
                                        <p:tgtEl>
                                          <p:spTgt spid="10"/>
                                        </p:tgtEl>
                                        <p:attrNameLst>
                                          <p:attrName>fill.type</p:attrName>
                                        </p:attrNameLst>
                                      </p:cBhvr>
                                      <p:to>
                                        <p:strVal val="solid"/>
                                      </p:to>
                                    </p:set>
                                    <p:set>
                                      <p:cBhvr>
                                        <p:cTn id="23" dur="500" autoRev="1" fill="remove"/>
                                        <p:tgtEl>
                                          <p:spTgt spid="10"/>
                                        </p:tgtEl>
                                        <p:attrNameLst>
                                          <p:attrName>fill.on</p:attrName>
                                        </p:attrNameLst>
                                      </p:cBhvr>
                                      <p:to>
                                        <p:strVal val="true"/>
                                      </p:to>
                                    </p:set>
                                  </p:childTnLst>
                                </p:cTn>
                              </p:par>
                              <p:par>
                                <p:cTn id="24" presetID="27" presetClass="emph" presetSubtype="0" fill="remove" grpId="0" nodeType="withEffect">
                                  <p:stCondLst>
                                    <p:cond delay="0"/>
                                  </p:stCondLst>
                                  <p:childTnLst>
                                    <p:animClr clrSpc="rgb" dir="cw">
                                      <p:cBhvr override="childStyle">
                                        <p:cTn id="25" dur="250" autoRev="1" fill="remove"/>
                                        <p:tgtEl>
                                          <p:spTgt spid="11"/>
                                        </p:tgtEl>
                                        <p:attrNameLst>
                                          <p:attrName>style.color</p:attrName>
                                        </p:attrNameLst>
                                      </p:cBhvr>
                                      <p:to>
                                        <a:schemeClr val="bg1"/>
                                      </p:to>
                                    </p:animClr>
                                    <p:animClr clrSpc="rgb" dir="cw">
                                      <p:cBhvr>
                                        <p:cTn id="26" dur="250" autoRev="1" fill="remove"/>
                                        <p:tgtEl>
                                          <p:spTgt spid="11"/>
                                        </p:tgtEl>
                                        <p:attrNameLst>
                                          <p:attrName>fillcolor</p:attrName>
                                        </p:attrNameLst>
                                      </p:cBhvr>
                                      <p:to>
                                        <a:schemeClr val="bg1"/>
                                      </p:to>
                                    </p:animClr>
                                    <p:set>
                                      <p:cBhvr>
                                        <p:cTn id="27" dur="250" autoRev="1" fill="remove"/>
                                        <p:tgtEl>
                                          <p:spTgt spid="11"/>
                                        </p:tgtEl>
                                        <p:attrNameLst>
                                          <p:attrName>fill.type</p:attrName>
                                        </p:attrNameLst>
                                      </p:cBhvr>
                                      <p:to>
                                        <p:strVal val="solid"/>
                                      </p:to>
                                    </p:set>
                                    <p:set>
                                      <p:cBhvr>
                                        <p:cTn id="28" dur="250" autoRev="1" fill="remove"/>
                                        <p:tgtEl>
                                          <p:spTgt spid="11"/>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250" autoRev="1" fill="remove"/>
                                        <p:tgtEl>
                                          <p:spTgt spid="12"/>
                                        </p:tgtEl>
                                        <p:attrNameLst>
                                          <p:attrName>style.color</p:attrName>
                                        </p:attrNameLst>
                                      </p:cBhvr>
                                      <p:to>
                                        <a:schemeClr val="bg1"/>
                                      </p:to>
                                    </p:animClr>
                                    <p:animClr clrSpc="rgb" dir="cw">
                                      <p:cBhvr>
                                        <p:cTn id="31" dur="250" autoRev="1" fill="remove"/>
                                        <p:tgtEl>
                                          <p:spTgt spid="12"/>
                                        </p:tgtEl>
                                        <p:attrNameLst>
                                          <p:attrName>fillcolor</p:attrName>
                                        </p:attrNameLst>
                                      </p:cBhvr>
                                      <p:to>
                                        <a:schemeClr val="bg1"/>
                                      </p:to>
                                    </p:animClr>
                                    <p:set>
                                      <p:cBhvr>
                                        <p:cTn id="32" dur="250" autoRev="1" fill="remove"/>
                                        <p:tgtEl>
                                          <p:spTgt spid="12"/>
                                        </p:tgtEl>
                                        <p:attrNameLst>
                                          <p:attrName>fill.type</p:attrName>
                                        </p:attrNameLst>
                                      </p:cBhvr>
                                      <p:to>
                                        <p:strVal val="solid"/>
                                      </p:to>
                                    </p:set>
                                    <p:set>
                                      <p:cBhvr>
                                        <p:cTn id="33" dur="250" autoRev="1" fill="remove"/>
                                        <p:tgtEl>
                                          <p:spTgt spid="12"/>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750"/>
                                  </p:stCondLst>
                                  <p:childTnLst>
                                    <p:animClr clrSpc="rgb" dir="cw">
                                      <p:cBhvr override="childStyle">
                                        <p:cTn id="37" dur="250" autoRev="1" fill="remove"/>
                                        <p:tgtEl>
                                          <p:spTgt spid="13"/>
                                        </p:tgtEl>
                                        <p:attrNameLst>
                                          <p:attrName>style.color</p:attrName>
                                        </p:attrNameLst>
                                      </p:cBhvr>
                                      <p:to>
                                        <a:schemeClr val="bg1"/>
                                      </p:to>
                                    </p:animClr>
                                    <p:animClr clrSpc="rgb" dir="cw">
                                      <p:cBhvr>
                                        <p:cTn id="38" dur="250" autoRev="1" fill="remove"/>
                                        <p:tgtEl>
                                          <p:spTgt spid="13"/>
                                        </p:tgtEl>
                                        <p:attrNameLst>
                                          <p:attrName>fillcolor</p:attrName>
                                        </p:attrNameLst>
                                      </p:cBhvr>
                                      <p:to>
                                        <a:schemeClr val="bg1"/>
                                      </p:to>
                                    </p:animClr>
                                    <p:set>
                                      <p:cBhvr>
                                        <p:cTn id="39" dur="250" autoRev="1" fill="remove"/>
                                        <p:tgtEl>
                                          <p:spTgt spid="13"/>
                                        </p:tgtEl>
                                        <p:attrNameLst>
                                          <p:attrName>fill.type</p:attrName>
                                        </p:attrNameLst>
                                      </p:cBhvr>
                                      <p:to>
                                        <p:strVal val="solid"/>
                                      </p:to>
                                    </p:set>
                                    <p:set>
                                      <p:cBhvr>
                                        <p:cTn id="40" dur="250" autoRev="1" fill="remove"/>
                                        <p:tgtEl>
                                          <p:spTgt spid="13"/>
                                        </p:tgtEl>
                                        <p:attrNameLst>
                                          <p:attrName>fill.on</p:attrName>
                                        </p:attrNameLst>
                                      </p:cBhvr>
                                      <p:to>
                                        <p:strVal val="true"/>
                                      </p:to>
                                    </p:set>
                                  </p:childTnLst>
                                </p:cTn>
                              </p:par>
                              <p:par>
                                <p:cTn id="41" presetID="27" presetClass="emph" presetSubtype="0" fill="remove" grpId="0" nodeType="withEffect">
                                  <p:stCondLst>
                                    <p:cond delay="750"/>
                                  </p:stCondLst>
                                  <p:childTnLst>
                                    <p:animClr clrSpc="rgb" dir="cw">
                                      <p:cBhvr override="childStyle">
                                        <p:cTn id="42" dur="250" autoRev="1" fill="remove"/>
                                        <p:tgtEl>
                                          <p:spTgt spid="14"/>
                                        </p:tgtEl>
                                        <p:attrNameLst>
                                          <p:attrName>style.color</p:attrName>
                                        </p:attrNameLst>
                                      </p:cBhvr>
                                      <p:to>
                                        <a:schemeClr val="bg1"/>
                                      </p:to>
                                    </p:animClr>
                                    <p:animClr clrSpc="rgb" dir="cw">
                                      <p:cBhvr>
                                        <p:cTn id="43" dur="250" autoRev="1" fill="remove"/>
                                        <p:tgtEl>
                                          <p:spTgt spid="14"/>
                                        </p:tgtEl>
                                        <p:attrNameLst>
                                          <p:attrName>fillcolor</p:attrName>
                                        </p:attrNameLst>
                                      </p:cBhvr>
                                      <p:to>
                                        <a:schemeClr val="bg1"/>
                                      </p:to>
                                    </p:animClr>
                                    <p:set>
                                      <p:cBhvr>
                                        <p:cTn id="44" dur="250" autoRev="1" fill="remove"/>
                                        <p:tgtEl>
                                          <p:spTgt spid="14"/>
                                        </p:tgtEl>
                                        <p:attrNameLst>
                                          <p:attrName>fill.type</p:attrName>
                                        </p:attrNameLst>
                                      </p:cBhvr>
                                      <p:to>
                                        <p:strVal val="solid"/>
                                      </p:to>
                                    </p:set>
                                    <p:set>
                                      <p:cBhvr>
                                        <p:cTn id="45" dur="250" autoRev="1" fill="remove"/>
                                        <p:tgtEl>
                                          <p:spTgt spid="14"/>
                                        </p:tgtEl>
                                        <p:attrNameLst>
                                          <p:attrName>fill.on</p:attrName>
                                        </p:attrNameLst>
                                      </p:cBhvr>
                                      <p:to>
                                        <p:strVal val="true"/>
                                      </p:to>
                                    </p:set>
                                  </p:childTnLst>
                                </p:cTn>
                              </p:par>
                              <p:par>
                                <p:cTn id="46" presetID="27" presetClass="emph" presetSubtype="0" fill="remove" grpId="0" nodeType="withEffect">
                                  <p:stCondLst>
                                    <p:cond delay="750"/>
                                  </p:stCondLst>
                                  <p:childTnLst>
                                    <p:animClr clrSpc="rgb" dir="cw">
                                      <p:cBhvr override="childStyle">
                                        <p:cTn id="47" dur="250" autoRev="1" fill="remove"/>
                                        <p:tgtEl>
                                          <p:spTgt spid="15"/>
                                        </p:tgtEl>
                                        <p:attrNameLst>
                                          <p:attrName>style.color</p:attrName>
                                        </p:attrNameLst>
                                      </p:cBhvr>
                                      <p:to>
                                        <a:schemeClr val="bg1"/>
                                      </p:to>
                                    </p:animClr>
                                    <p:animClr clrSpc="rgb" dir="cw">
                                      <p:cBhvr>
                                        <p:cTn id="48" dur="250" autoRev="1" fill="remove"/>
                                        <p:tgtEl>
                                          <p:spTgt spid="15"/>
                                        </p:tgtEl>
                                        <p:attrNameLst>
                                          <p:attrName>fillcolor</p:attrName>
                                        </p:attrNameLst>
                                      </p:cBhvr>
                                      <p:to>
                                        <a:schemeClr val="bg1"/>
                                      </p:to>
                                    </p:animClr>
                                    <p:set>
                                      <p:cBhvr>
                                        <p:cTn id="49" dur="250" autoRev="1" fill="remove"/>
                                        <p:tgtEl>
                                          <p:spTgt spid="15"/>
                                        </p:tgtEl>
                                        <p:attrNameLst>
                                          <p:attrName>fill.type</p:attrName>
                                        </p:attrNameLst>
                                      </p:cBhvr>
                                      <p:to>
                                        <p:strVal val="solid"/>
                                      </p:to>
                                    </p:set>
                                    <p:set>
                                      <p:cBhvr>
                                        <p:cTn id="50" dur="250" autoRev="1" fill="remove"/>
                                        <p:tgtEl>
                                          <p:spTgt spid="15"/>
                                        </p:tgtEl>
                                        <p:attrNameLst>
                                          <p:attrName>fill.on</p:attrName>
                                        </p:attrNameLst>
                                      </p:cBhvr>
                                      <p:to>
                                        <p:strVal val="true"/>
                                      </p:to>
                                    </p:set>
                                  </p:childTnLst>
                                </p:cTn>
                              </p:par>
                              <p:par>
                                <p:cTn id="51" presetID="27" presetClass="emph" presetSubtype="0" fill="remove" grpId="0" nodeType="withEffect">
                                  <p:stCondLst>
                                    <p:cond delay="750"/>
                                  </p:stCondLst>
                                  <p:childTnLst>
                                    <p:animClr clrSpc="rgb" dir="cw">
                                      <p:cBhvr override="childStyle">
                                        <p:cTn id="52" dur="500" autoRev="1" fill="remove"/>
                                        <p:tgtEl>
                                          <p:spTgt spid="16"/>
                                        </p:tgtEl>
                                        <p:attrNameLst>
                                          <p:attrName>style.color</p:attrName>
                                        </p:attrNameLst>
                                      </p:cBhvr>
                                      <p:to>
                                        <a:schemeClr val="bg1"/>
                                      </p:to>
                                    </p:animClr>
                                    <p:animClr clrSpc="rgb" dir="cw">
                                      <p:cBhvr>
                                        <p:cTn id="53" dur="500" autoRev="1" fill="remove"/>
                                        <p:tgtEl>
                                          <p:spTgt spid="16"/>
                                        </p:tgtEl>
                                        <p:attrNameLst>
                                          <p:attrName>fillcolor</p:attrName>
                                        </p:attrNameLst>
                                      </p:cBhvr>
                                      <p:to>
                                        <a:schemeClr val="bg1"/>
                                      </p:to>
                                    </p:animClr>
                                    <p:set>
                                      <p:cBhvr>
                                        <p:cTn id="54" dur="500" autoRev="1" fill="remove"/>
                                        <p:tgtEl>
                                          <p:spTgt spid="16"/>
                                        </p:tgtEl>
                                        <p:attrNameLst>
                                          <p:attrName>fill.type</p:attrName>
                                        </p:attrNameLst>
                                      </p:cBhvr>
                                      <p:to>
                                        <p:strVal val="solid"/>
                                      </p:to>
                                    </p:set>
                                    <p:set>
                                      <p:cBhvr>
                                        <p:cTn id="55" dur="5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830997"/>
          </a:xfrm>
          <a:prstGeom prst="rect">
            <a:avLst/>
          </a:prstGeom>
          <a:noFill/>
        </p:spPr>
        <p:txBody>
          <a:bodyPr wrap="square" rtlCol="0">
            <a:spAutoFit/>
          </a:bodyPr>
          <a:lstStyle/>
          <a:p>
            <a:pPr algn="ctr"/>
            <a:r>
              <a:rPr lang="en-US" sz="2400" dirty="0" smtClean="0">
                <a:latin typeface="Berlin Sans FB" panose="020E0602020502020306" pitchFamily="34" charset="0"/>
              </a:rPr>
              <a:t>A way to remember the note names on the treble clef spaces is to use the rhyming words:  SPACE-FACE</a:t>
            </a:r>
            <a:endParaRPr lang="en-US" sz="24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348343"/>
            <a:ext cx="2139875" cy="5126845"/>
          </a:xfrm>
          <a:prstGeom prst="rect">
            <a:avLst/>
          </a:prstGeom>
        </p:spPr>
      </p:pic>
      <p:sp>
        <p:nvSpPr>
          <p:cNvPr id="13" name="Oval 12"/>
          <p:cNvSpPr/>
          <p:nvPr/>
        </p:nvSpPr>
        <p:spPr>
          <a:xfrm>
            <a:off x="4841531" y="3503054"/>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F</a:t>
            </a:r>
            <a:endParaRPr lang="en-US" sz="5400" dirty="0">
              <a:solidFill>
                <a:schemeClr val="tx1"/>
              </a:solidFill>
              <a:latin typeface="Berlin Sans FB" panose="020E0602020502020306" pitchFamily="34" charset="0"/>
            </a:endParaRPr>
          </a:p>
        </p:txBody>
      </p:sp>
      <p:sp>
        <p:nvSpPr>
          <p:cNvPr id="14" name="Oval 13"/>
          <p:cNvSpPr/>
          <p:nvPr/>
        </p:nvSpPr>
        <p:spPr>
          <a:xfrm>
            <a:off x="4841531" y="2761330"/>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A</a:t>
            </a:r>
            <a:endParaRPr lang="en-US" sz="5400" dirty="0">
              <a:solidFill>
                <a:schemeClr val="tx1"/>
              </a:solidFill>
              <a:latin typeface="Berlin Sans FB" panose="020E0602020502020306" pitchFamily="34" charset="0"/>
            </a:endParaRPr>
          </a:p>
        </p:txBody>
      </p:sp>
      <p:sp>
        <p:nvSpPr>
          <p:cNvPr id="15" name="Oval 14"/>
          <p:cNvSpPr/>
          <p:nvPr/>
        </p:nvSpPr>
        <p:spPr>
          <a:xfrm>
            <a:off x="4841530" y="1980552"/>
            <a:ext cx="870857" cy="7547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C</a:t>
            </a:r>
            <a:endParaRPr lang="en-US" sz="5400" dirty="0">
              <a:solidFill>
                <a:schemeClr val="tx1"/>
              </a:solidFill>
              <a:latin typeface="Berlin Sans FB" panose="020E0602020502020306" pitchFamily="34" charset="0"/>
            </a:endParaRPr>
          </a:p>
        </p:txBody>
      </p:sp>
      <p:sp>
        <p:nvSpPr>
          <p:cNvPr id="16" name="Oval 15"/>
          <p:cNvSpPr/>
          <p:nvPr/>
        </p:nvSpPr>
        <p:spPr>
          <a:xfrm>
            <a:off x="4841532" y="1238828"/>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E</a:t>
            </a:r>
            <a:endParaRPr lang="en-US" sz="5400" dirty="0">
              <a:solidFill>
                <a:schemeClr val="tx1"/>
              </a:solidFill>
              <a:latin typeface="Berlin Sans FB" panose="020E0602020502020306" pitchFamily="34" charset="0"/>
            </a:endParaRPr>
          </a:p>
        </p:txBody>
      </p:sp>
      <p:sp>
        <p:nvSpPr>
          <p:cNvPr id="10" name="Rectangle 9"/>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04166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750" tmFilter="0, 0; .2, .5; .8, .5; 1, 0"/>
                                        <p:tgtEl>
                                          <p:spTgt spid="27"/>
                                        </p:tgtEl>
                                      </p:cBhvr>
                                    </p:animEffect>
                                    <p:animScale>
                                      <p:cBhvr>
                                        <p:cTn id="7" dur="2875" autoRev="1" fill="hold"/>
                                        <p:tgtEl>
                                          <p:spTgt spid="27"/>
                                        </p:tgtEl>
                                      </p:cBhvr>
                                      <p:by x="105000" y="105000"/>
                                    </p:animScale>
                                  </p:childTnLst>
                                </p:cTn>
                              </p:par>
                            </p:childTnLst>
                          </p:cTn>
                        </p:par>
                        <p:par>
                          <p:cTn id="8" fill="hold">
                            <p:stCondLst>
                              <p:cond delay="6250"/>
                            </p:stCondLst>
                            <p:childTnLst>
                              <p:par>
                                <p:cTn id="9" presetID="26" presetClass="emph" presetSubtype="0" fill="hold" grpId="0" nodeType="afterEffect">
                                  <p:stCondLst>
                                    <p:cond delay="750"/>
                                  </p:stCondLst>
                                  <p:childTnLst>
                                    <p:animEffect transition="out" filter="fade">
                                      <p:cBhvr>
                                        <p:cTn id="10" dur="500" tmFilter="0, 0; .2, .5; .8, .5; 1, 0"/>
                                        <p:tgtEl>
                                          <p:spTgt spid="13"/>
                                        </p:tgtEl>
                                      </p:cBhvr>
                                    </p:animEffect>
                                    <p:animScale>
                                      <p:cBhvr>
                                        <p:cTn id="11" dur="250" autoRev="1" fill="hold"/>
                                        <p:tgtEl>
                                          <p:spTgt spid="13"/>
                                        </p:tgtEl>
                                      </p:cBhvr>
                                      <p:by x="105000" y="105000"/>
                                    </p:animScale>
                                  </p:childTnLst>
                                </p:cTn>
                              </p:par>
                            </p:childTnLst>
                          </p:cTn>
                        </p:par>
                        <p:par>
                          <p:cTn id="12" fill="hold">
                            <p:stCondLst>
                              <p:cond delay="7500"/>
                            </p:stCondLst>
                            <p:childTnLst>
                              <p:par>
                                <p:cTn id="13" presetID="26" presetClass="emph" presetSubtype="0" fill="hold" grpId="0" nodeType="afterEffect">
                                  <p:stCondLst>
                                    <p:cond delay="50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8500"/>
                            </p:stCondLst>
                            <p:childTnLst>
                              <p:par>
                                <p:cTn id="17" presetID="26" presetClass="emph" presetSubtype="0" fill="hold" grpId="0" nodeType="afterEffect">
                                  <p:stCondLst>
                                    <p:cond delay="50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par>
                          <p:cTn id="20" fill="hold">
                            <p:stCondLst>
                              <p:cond delay="9500"/>
                            </p:stCondLst>
                            <p:childTnLst>
                              <p:par>
                                <p:cTn id="21" presetID="26" presetClass="emph" presetSubtype="0" fill="hold" grpId="0" nodeType="afterEffect">
                                  <p:stCondLst>
                                    <p:cond delay="750"/>
                                  </p:stCondLst>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830997"/>
          </a:xfrm>
          <a:prstGeom prst="rect">
            <a:avLst/>
          </a:prstGeom>
          <a:noFill/>
        </p:spPr>
        <p:txBody>
          <a:bodyPr wrap="square" rtlCol="0">
            <a:spAutoFit/>
          </a:bodyPr>
          <a:lstStyle/>
          <a:p>
            <a:pPr algn="ctr"/>
            <a:r>
              <a:rPr lang="en-US" sz="2400" dirty="0" smtClean="0">
                <a:latin typeface="Berlin Sans FB" panose="020E0602020502020306" pitchFamily="34" charset="0"/>
              </a:rPr>
              <a:t>A way to remember the note names on the treble clef lines is by using the saying: Every Good Boy Does Fine</a:t>
            </a:r>
            <a:endParaRPr lang="en-US" sz="24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348343"/>
            <a:ext cx="2139875" cy="5126845"/>
          </a:xfrm>
          <a:prstGeom prst="rect">
            <a:avLst/>
          </a:prstGeom>
        </p:spPr>
      </p:pic>
      <p:sp>
        <p:nvSpPr>
          <p:cNvPr id="6" name="Oval 5"/>
          <p:cNvSpPr/>
          <p:nvPr/>
        </p:nvSpPr>
        <p:spPr>
          <a:xfrm>
            <a:off x="4853891" y="3881926"/>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E</a:t>
            </a:r>
            <a:endParaRPr lang="en-US" sz="5400" dirty="0">
              <a:solidFill>
                <a:schemeClr val="tx1"/>
              </a:solidFill>
              <a:latin typeface="Berlin Sans FB" panose="020E0602020502020306" pitchFamily="34" charset="0"/>
            </a:endParaRPr>
          </a:p>
        </p:txBody>
      </p:sp>
      <p:sp>
        <p:nvSpPr>
          <p:cNvPr id="9" name="Oval 8"/>
          <p:cNvSpPr/>
          <p:nvPr/>
        </p:nvSpPr>
        <p:spPr>
          <a:xfrm>
            <a:off x="4853891" y="3114970"/>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G</a:t>
            </a:r>
            <a:endParaRPr lang="en-US" sz="5400" dirty="0">
              <a:solidFill>
                <a:schemeClr val="tx1"/>
              </a:solidFill>
              <a:latin typeface="Berlin Sans FB" panose="020E0602020502020306" pitchFamily="34" charset="0"/>
            </a:endParaRPr>
          </a:p>
        </p:txBody>
      </p:sp>
      <p:sp>
        <p:nvSpPr>
          <p:cNvPr id="10" name="Oval 9"/>
          <p:cNvSpPr/>
          <p:nvPr/>
        </p:nvSpPr>
        <p:spPr>
          <a:xfrm>
            <a:off x="4853891" y="2348014"/>
            <a:ext cx="870857" cy="7547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B</a:t>
            </a:r>
            <a:endParaRPr lang="en-US" sz="5400" dirty="0">
              <a:solidFill>
                <a:schemeClr val="tx1"/>
              </a:solidFill>
              <a:latin typeface="Berlin Sans FB" panose="020E0602020502020306" pitchFamily="34" charset="0"/>
            </a:endParaRPr>
          </a:p>
        </p:txBody>
      </p:sp>
      <p:sp>
        <p:nvSpPr>
          <p:cNvPr id="11" name="Oval 10"/>
          <p:cNvSpPr/>
          <p:nvPr/>
        </p:nvSpPr>
        <p:spPr>
          <a:xfrm>
            <a:off x="4853891" y="1569849"/>
            <a:ext cx="870857" cy="75474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D</a:t>
            </a:r>
            <a:endParaRPr lang="en-US" sz="5400" dirty="0">
              <a:solidFill>
                <a:schemeClr val="tx1"/>
              </a:solidFill>
              <a:latin typeface="Berlin Sans FB" panose="020E0602020502020306" pitchFamily="34" charset="0"/>
            </a:endParaRPr>
          </a:p>
        </p:txBody>
      </p:sp>
      <p:sp>
        <p:nvSpPr>
          <p:cNvPr id="12" name="Oval 11"/>
          <p:cNvSpPr/>
          <p:nvPr/>
        </p:nvSpPr>
        <p:spPr>
          <a:xfrm>
            <a:off x="4853892" y="791684"/>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F</a:t>
            </a:r>
            <a:endParaRPr lang="en-US" sz="5400" dirty="0">
              <a:solidFill>
                <a:schemeClr val="tx1"/>
              </a:solidFill>
              <a:latin typeface="Berlin Sans FB" panose="020E0602020502020306" pitchFamily="34" charset="0"/>
            </a:endParaRPr>
          </a:p>
        </p:txBody>
      </p:sp>
      <p:sp>
        <p:nvSpPr>
          <p:cNvPr id="13" name="Rectangle 12"/>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38101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000"/>
                                  </p:stCondLst>
                                  <p:childTnLst>
                                    <p:animEffect transition="out" filter="fade">
                                      <p:cBhvr>
                                        <p:cTn id="6" dur="4500" tmFilter="0, 0; .2, .5; .8, .5; 1, 0"/>
                                        <p:tgtEl>
                                          <p:spTgt spid="27"/>
                                        </p:tgtEl>
                                      </p:cBhvr>
                                    </p:animEffect>
                                    <p:animScale>
                                      <p:cBhvr>
                                        <p:cTn id="7" dur="2250" autoRev="1" fill="hold"/>
                                        <p:tgtEl>
                                          <p:spTgt spid="27"/>
                                        </p:tgtEl>
                                      </p:cBhvr>
                                      <p:by x="105000" y="105000"/>
                                    </p:animScale>
                                  </p:childTnLst>
                                </p:cTn>
                              </p:par>
                            </p:childTnLst>
                          </p:cTn>
                        </p:par>
                        <p:par>
                          <p:cTn id="8" fill="hold">
                            <p:stCondLst>
                              <p:cond delay="5500"/>
                            </p:stCondLst>
                            <p:childTnLst>
                              <p:par>
                                <p:cTn id="9" presetID="26" presetClass="emph" presetSubtype="0" fill="hold" grpId="0" nodeType="afterEffect">
                                  <p:stCondLst>
                                    <p:cond delay="100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par>
                          <p:cTn id="12" fill="hold">
                            <p:stCondLst>
                              <p:cond delay="7500"/>
                            </p:stCondLst>
                            <p:childTnLst>
                              <p:par>
                                <p:cTn id="13" presetID="26" presetClass="emph" presetSubtype="0" fill="hold" grpId="0" nodeType="afterEffect">
                                  <p:stCondLst>
                                    <p:cond delay="1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childTnLst>
                          </p:cTn>
                        </p:par>
                        <p:par>
                          <p:cTn id="16" fill="hold">
                            <p:stCondLst>
                              <p:cond delay="9500"/>
                            </p:stCondLst>
                            <p:childTnLst>
                              <p:par>
                                <p:cTn id="17" presetID="26" presetClass="emph" presetSubtype="0" fill="hold" grpId="0" nodeType="afterEffect">
                                  <p:stCondLst>
                                    <p:cond delay="100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childTnLst>
                          </p:cTn>
                        </p:par>
                        <p:par>
                          <p:cTn id="20" fill="hold">
                            <p:stCondLst>
                              <p:cond delay="11500"/>
                            </p:stCondLst>
                            <p:childTnLst>
                              <p:par>
                                <p:cTn id="21" presetID="26" presetClass="emph" presetSubtype="0" fill="hold" grpId="0" nodeType="afterEffect">
                                  <p:stCondLst>
                                    <p:cond delay="1000"/>
                                  </p:stCondLst>
                                  <p:childTnLst>
                                    <p:animEffect transition="out" filter="fade">
                                      <p:cBhvr>
                                        <p:cTn id="22" dur="1000" tmFilter="0, 0; .2, .5; .8, .5; 1, 0"/>
                                        <p:tgtEl>
                                          <p:spTgt spid="11"/>
                                        </p:tgtEl>
                                      </p:cBhvr>
                                    </p:animEffect>
                                    <p:animScale>
                                      <p:cBhvr>
                                        <p:cTn id="23" dur="500" autoRev="1" fill="hold"/>
                                        <p:tgtEl>
                                          <p:spTgt spid="11"/>
                                        </p:tgtEl>
                                      </p:cBhvr>
                                      <p:by x="105000" y="105000"/>
                                    </p:animScale>
                                  </p:childTnLst>
                                </p:cTn>
                              </p:par>
                            </p:childTnLst>
                          </p:cTn>
                        </p:par>
                        <p:par>
                          <p:cTn id="24" fill="hold">
                            <p:stCondLst>
                              <p:cond delay="13500"/>
                            </p:stCondLst>
                            <p:childTnLst>
                              <p:par>
                                <p:cTn id="25" presetID="26" presetClass="emph" presetSubtype="0" fill="hold" grpId="0" nodeType="afterEffect">
                                  <p:stCondLst>
                                    <p:cond delay="1000"/>
                                  </p:stCondLst>
                                  <p:childTnLst>
                                    <p:animEffect transition="out" filter="fade">
                                      <p:cBhvr>
                                        <p:cTn id="26" dur="1000" tmFilter="0, 0; .2, .5; .8, .5; 1, 0"/>
                                        <p:tgtEl>
                                          <p:spTgt spid="12"/>
                                        </p:tgtEl>
                                      </p:cBhvr>
                                    </p:animEffect>
                                    <p:animScale>
                                      <p:cBhvr>
                                        <p:cTn id="2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461665"/>
          </a:xfrm>
          <a:prstGeom prst="rect">
            <a:avLst/>
          </a:prstGeom>
          <a:noFill/>
        </p:spPr>
        <p:txBody>
          <a:bodyPr wrap="square" rtlCol="0">
            <a:spAutoFit/>
          </a:bodyPr>
          <a:lstStyle/>
          <a:p>
            <a:pPr algn="ctr"/>
            <a:r>
              <a:rPr lang="en-US" sz="2400" dirty="0">
                <a:latin typeface="Berlin Sans FB" panose="020E0602020502020306" pitchFamily="34" charset="0"/>
              </a:rPr>
              <a:t>Each line and space on the </a:t>
            </a:r>
            <a:r>
              <a:rPr lang="en-US" sz="2400" dirty="0" smtClean="0">
                <a:latin typeface="Berlin Sans FB" panose="020E0602020502020306" pitchFamily="34" charset="0"/>
              </a:rPr>
              <a:t>bass </a:t>
            </a:r>
            <a:r>
              <a:rPr lang="en-US" sz="2400" dirty="0">
                <a:latin typeface="Berlin Sans FB" panose="020E0602020502020306" pitchFamily="34" charset="0"/>
              </a:rPr>
              <a:t>clef has a letter name.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791684"/>
            <a:ext cx="2580737" cy="3312348"/>
          </a:xfrm>
          <a:prstGeom prst="rect">
            <a:avLst/>
          </a:prstGeom>
        </p:spPr>
      </p:pic>
      <p:sp>
        <p:nvSpPr>
          <p:cNvPr id="6" name="Oval 5"/>
          <p:cNvSpPr/>
          <p:nvPr/>
        </p:nvSpPr>
        <p:spPr>
          <a:xfrm>
            <a:off x="3663723" y="3904344"/>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G</a:t>
            </a:r>
          </a:p>
        </p:txBody>
      </p:sp>
      <p:sp>
        <p:nvSpPr>
          <p:cNvPr id="9" name="Oval 8"/>
          <p:cNvSpPr/>
          <p:nvPr/>
        </p:nvSpPr>
        <p:spPr>
          <a:xfrm>
            <a:off x="3663723" y="3126179"/>
            <a:ext cx="870857" cy="7547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B</a:t>
            </a:r>
          </a:p>
        </p:txBody>
      </p:sp>
      <p:sp>
        <p:nvSpPr>
          <p:cNvPr id="10" name="Oval 9"/>
          <p:cNvSpPr/>
          <p:nvPr/>
        </p:nvSpPr>
        <p:spPr>
          <a:xfrm>
            <a:off x="3663723" y="2348014"/>
            <a:ext cx="870857" cy="75474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D</a:t>
            </a:r>
          </a:p>
        </p:txBody>
      </p:sp>
      <p:sp>
        <p:nvSpPr>
          <p:cNvPr id="11" name="Oval 10"/>
          <p:cNvSpPr/>
          <p:nvPr/>
        </p:nvSpPr>
        <p:spPr>
          <a:xfrm>
            <a:off x="3663723" y="1569849"/>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F</a:t>
            </a:r>
          </a:p>
        </p:txBody>
      </p:sp>
      <p:sp>
        <p:nvSpPr>
          <p:cNvPr id="12" name="Oval 11"/>
          <p:cNvSpPr/>
          <p:nvPr/>
        </p:nvSpPr>
        <p:spPr>
          <a:xfrm>
            <a:off x="3663723" y="791684"/>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A</a:t>
            </a:r>
          </a:p>
        </p:txBody>
      </p:sp>
      <p:sp>
        <p:nvSpPr>
          <p:cNvPr id="13" name="Oval 12"/>
          <p:cNvSpPr/>
          <p:nvPr/>
        </p:nvSpPr>
        <p:spPr>
          <a:xfrm>
            <a:off x="6133309" y="3503054"/>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A</a:t>
            </a:r>
          </a:p>
        </p:txBody>
      </p:sp>
      <p:sp>
        <p:nvSpPr>
          <p:cNvPr id="14" name="Oval 13"/>
          <p:cNvSpPr/>
          <p:nvPr/>
        </p:nvSpPr>
        <p:spPr>
          <a:xfrm>
            <a:off x="6133308" y="2748312"/>
            <a:ext cx="870857" cy="7547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C</a:t>
            </a:r>
          </a:p>
        </p:txBody>
      </p:sp>
      <p:sp>
        <p:nvSpPr>
          <p:cNvPr id="15" name="Oval 14"/>
          <p:cNvSpPr/>
          <p:nvPr/>
        </p:nvSpPr>
        <p:spPr>
          <a:xfrm>
            <a:off x="6133307" y="1993570"/>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E</a:t>
            </a:r>
          </a:p>
        </p:txBody>
      </p:sp>
      <p:sp>
        <p:nvSpPr>
          <p:cNvPr id="16" name="Oval 15"/>
          <p:cNvSpPr/>
          <p:nvPr/>
        </p:nvSpPr>
        <p:spPr>
          <a:xfrm>
            <a:off x="6133306" y="1238828"/>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G</a:t>
            </a:r>
          </a:p>
        </p:txBody>
      </p:sp>
      <p:sp>
        <p:nvSpPr>
          <p:cNvPr id="17" name="Rectangle 16"/>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1448569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750"/>
                                  </p:stCondLst>
                                  <p:childTnLst>
                                    <p:animEffect transition="out" filter="fade">
                                      <p:cBhvr>
                                        <p:cTn id="6" dur="4000" tmFilter="0, 0; .2, .5; .8, .5; 1, 0"/>
                                        <p:tgtEl>
                                          <p:spTgt spid="27"/>
                                        </p:tgtEl>
                                      </p:cBhvr>
                                    </p:animEffect>
                                    <p:animScale>
                                      <p:cBhvr>
                                        <p:cTn id="7" dur="2000" autoRev="1" fill="hold"/>
                                        <p:tgtEl>
                                          <p:spTgt spid="2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250"/>
                                  </p:stCondLst>
                                  <p:childTnLst>
                                    <p:animClr clrSpc="rgb" dir="cw">
                                      <p:cBhvr override="childStyle">
                                        <p:cTn id="11" dur="500" autoRev="1" fill="remove"/>
                                        <p:tgtEl>
                                          <p:spTgt spid="6"/>
                                        </p:tgtEl>
                                        <p:attrNameLst>
                                          <p:attrName>style.color</p:attrName>
                                        </p:attrNameLst>
                                      </p:cBhvr>
                                      <p:to>
                                        <a:schemeClr val="bg1"/>
                                      </p:to>
                                    </p:animClr>
                                    <p:animClr clrSpc="rgb" dir="cw">
                                      <p:cBhvr>
                                        <p:cTn id="12" dur="500" autoRev="1" fill="remove"/>
                                        <p:tgtEl>
                                          <p:spTgt spid="6"/>
                                        </p:tgtEl>
                                        <p:attrNameLst>
                                          <p:attrName>fillcolor</p:attrName>
                                        </p:attrNameLst>
                                      </p:cBhvr>
                                      <p:to>
                                        <a:schemeClr val="bg1"/>
                                      </p:to>
                                    </p:animClr>
                                    <p:set>
                                      <p:cBhvr>
                                        <p:cTn id="13" dur="500" autoRev="1" fill="remove"/>
                                        <p:tgtEl>
                                          <p:spTgt spid="6"/>
                                        </p:tgtEl>
                                        <p:attrNameLst>
                                          <p:attrName>fill.type</p:attrName>
                                        </p:attrNameLst>
                                      </p:cBhvr>
                                      <p:to>
                                        <p:strVal val="solid"/>
                                      </p:to>
                                    </p:set>
                                    <p:set>
                                      <p:cBhvr>
                                        <p:cTn id="14" dur="500" autoRev="1" fill="remove"/>
                                        <p:tgtEl>
                                          <p:spTgt spid="6"/>
                                        </p:tgtEl>
                                        <p:attrNameLst>
                                          <p:attrName>fill.on</p:attrName>
                                        </p:attrNameLst>
                                      </p:cBhvr>
                                      <p:to>
                                        <p:strVal val="true"/>
                                      </p:to>
                                    </p:set>
                                  </p:childTnLst>
                                </p:cTn>
                              </p:par>
                              <p:par>
                                <p:cTn id="15" presetID="27" presetClass="emph" presetSubtype="0" fill="remove" grpId="0" nodeType="withEffect">
                                  <p:stCondLst>
                                    <p:cond delay="250"/>
                                  </p:stCondLst>
                                  <p:childTnLst>
                                    <p:animClr clrSpc="rgb" dir="cw">
                                      <p:cBhvr override="childStyle">
                                        <p:cTn id="16" dur="500" autoRev="1" fill="remove"/>
                                        <p:tgtEl>
                                          <p:spTgt spid="9"/>
                                        </p:tgtEl>
                                        <p:attrNameLst>
                                          <p:attrName>style.color</p:attrName>
                                        </p:attrNameLst>
                                      </p:cBhvr>
                                      <p:to>
                                        <a:schemeClr val="bg1"/>
                                      </p:to>
                                    </p:animClr>
                                    <p:animClr clrSpc="rgb" dir="cw">
                                      <p:cBhvr>
                                        <p:cTn id="17" dur="500" autoRev="1" fill="remove"/>
                                        <p:tgtEl>
                                          <p:spTgt spid="9"/>
                                        </p:tgtEl>
                                        <p:attrNameLst>
                                          <p:attrName>fillcolor</p:attrName>
                                        </p:attrNameLst>
                                      </p:cBhvr>
                                      <p:to>
                                        <a:schemeClr val="bg1"/>
                                      </p:to>
                                    </p:animClr>
                                    <p:set>
                                      <p:cBhvr>
                                        <p:cTn id="18" dur="500" autoRev="1" fill="remove"/>
                                        <p:tgtEl>
                                          <p:spTgt spid="9"/>
                                        </p:tgtEl>
                                        <p:attrNameLst>
                                          <p:attrName>fill.type</p:attrName>
                                        </p:attrNameLst>
                                      </p:cBhvr>
                                      <p:to>
                                        <p:strVal val="solid"/>
                                      </p:to>
                                    </p:set>
                                    <p:set>
                                      <p:cBhvr>
                                        <p:cTn id="19" dur="500" autoRev="1" fill="remove"/>
                                        <p:tgtEl>
                                          <p:spTgt spid="9"/>
                                        </p:tgtEl>
                                        <p:attrNameLst>
                                          <p:attrName>fill.on</p:attrName>
                                        </p:attrNameLst>
                                      </p:cBhvr>
                                      <p:to>
                                        <p:strVal val="true"/>
                                      </p:to>
                                    </p:set>
                                  </p:childTnLst>
                                </p:cTn>
                              </p:par>
                              <p:par>
                                <p:cTn id="20" presetID="27" presetClass="emph" presetSubtype="0" fill="remove" grpId="0" nodeType="withEffect">
                                  <p:stCondLst>
                                    <p:cond delay="250"/>
                                  </p:stCondLst>
                                  <p:childTnLst>
                                    <p:animClr clrSpc="rgb" dir="cw">
                                      <p:cBhvr override="childStyle">
                                        <p:cTn id="21" dur="500" autoRev="1" fill="remove"/>
                                        <p:tgtEl>
                                          <p:spTgt spid="10"/>
                                        </p:tgtEl>
                                        <p:attrNameLst>
                                          <p:attrName>style.color</p:attrName>
                                        </p:attrNameLst>
                                      </p:cBhvr>
                                      <p:to>
                                        <a:schemeClr val="bg1"/>
                                      </p:to>
                                    </p:animClr>
                                    <p:animClr clrSpc="rgb" dir="cw">
                                      <p:cBhvr>
                                        <p:cTn id="22" dur="500" autoRev="1" fill="remove"/>
                                        <p:tgtEl>
                                          <p:spTgt spid="10"/>
                                        </p:tgtEl>
                                        <p:attrNameLst>
                                          <p:attrName>fillcolor</p:attrName>
                                        </p:attrNameLst>
                                      </p:cBhvr>
                                      <p:to>
                                        <a:schemeClr val="bg1"/>
                                      </p:to>
                                    </p:animClr>
                                    <p:set>
                                      <p:cBhvr>
                                        <p:cTn id="23" dur="500" autoRev="1" fill="remove"/>
                                        <p:tgtEl>
                                          <p:spTgt spid="10"/>
                                        </p:tgtEl>
                                        <p:attrNameLst>
                                          <p:attrName>fill.type</p:attrName>
                                        </p:attrNameLst>
                                      </p:cBhvr>
                                      <p:to>
                                        <p:strVal val="solid"/>
                                      </p:to>
                                    </p:set>
                                    <p:set>
                                      <p:cBhvr>
                                        <p:cTn id="24" dur="500" autoRev="1" fill="remove"/>
                                        <p:tgtEl>
                                          <p:spTgt spid="10"/>
                                        </p:tgtEl>
                                        <p:attrNameLst>
                                          <p:attrName>fill.on</p:attrName>
                                        </p:attrNameLst>
                                      </p:cBhvr>
                                      <p:to>
                                        <p:strVal val="true"/>
                                      </p:to>
                                    </p:set>
                                  </p:childTnLst>
                                </p:cTn>
                              </p:par>
                              <p:par>
                                <p:cTn id="25" presetID="27" presetClass="emph" presetSubtype="0" fill="remove" grpId="0" nodeType="withEffect">
                                  <p:stCondLst>
                                    <p:cond delay="250"/>
                                  </p:stCondLst>
                                  <p:childTnLst>
                                    <p:animClr clrSpc="rgb" dir="cw">
                                      <p:cBhvr override="childStyle">
                                        <p:cTn id="26" dur="500" autoRev="1" fill="remove"/>
                                        <p:tgtEl>
                                          <p:spTgt spid="11"/>
                                        </p:tgtEl>
                                        <p:attrNameLst>
                                          <p:attrName>style.color</p:attrName>
                                        </p:attrNameLst>
                                      </p:cBhvr>
                                      <p:to>
                                        <a:schemeClr val="bg1"/>
                                      </p:to>
                                    </p:animClr>
                                    <p:animClr clrSpc="rgb" dir="cw">
                                      <p:cBhvr>
                                        <p:cTn id="27" dur="500" autoRev="1" fill="remove"/>
                                        <p:tgtEl>
                                          <p:spTgt spid="11"/>
                                        </p:tgtEl>
                                        <p:attrNameLst>
                                          <p:attrName>fillcolor</p:attrName>
                                        </p:attrNameLst>
                                      </p:cBhvr>
                                      <p:to>
                                        <a:schemeClr val="bg1"/>
                                      </p:to>
                                    </p:animClr>
                                    <p:set>
                                      <p:cBhvr>
                                        <p:cTn id="28" dur="500" autoRev="1" fill="remove"/>
                                        <p:tgtEl>
                                          <p:spTgt spid="11"/>
                                        </p:tgtEl>
                                        <p:attrNameLst>
                                          <p:attrName>fill.type</p:attrName>
                                        </p:attrNameLst>
                                      </p:cBhvr>
                                      <p:to>
                                        <p:strVal val="solid"/>
                                      </p:to>
                                    </p:set>
                                    <p:set>
                                      <p:cBhvr>
                                        <p:cTn id="29" dur="500" autoRev="1" fill="remove"/>
                                        <p:tgtEl>
                                          <p:spTgt spid="11"/>
                                        </p:tgtEl>
                                        <p:attrNameLst>
                                          <p:attrName>fill.on</p:attrName>
                                        </p:attrNameLst>
                                      </p:cBhvr>
                                      <p:to>
                                        <p:strVal val="true"/>
                                      </p:to>
                                    </p:set>
                                  </p:childTnLst>
                                </p:cTn>
                              </p:par>
                              <p:par>
                                <p:cTn id="30" presetID="27" presetClass="emph" presetSubtype="0" fill="remove" grpId="0" nodeType="withEffect">
                                  <p:stCondLst>
                                    <p:cond delay="250"/>
                                  </p:stCondLst>
                                  <p:childTnLst>
                                    <p:animClr clrSpc="rgb" dir="cw">
                                      <p:cBhvr override="childStyle">
                                        <p:cTn id="31" dur="500" autoRev="1" fill="remove"/>
                                        <p:tgtEl>
                                          <p:spTgt spid="12"/>
                                        </p:tgtEl>
                                        <p:attrNameLst>
                                          <p:attrName>style.color</p:attrName>
                                        </p:attrNameLst>
                                      </p:cBhvr>
                                      <p:to>
                                        <a:schemeClr val="bg1"/>
                                      </p:to>
                                    </p:animClr>
                                    <p:animClr clrSpc="rgb" dir="cw">
                                      <p:cBhvr>
                                        <p:cTn id="32" dur="500" autoRev="1" fill="remove"/>
                                        <p:tgtEl>
                                          <p:spTgt spid="12"/>
                                        </p:tgtEl>
                                        <p:attrNameLst>
                                          <p:attrName>fillcolor</p:attrName>
                                        </p:attrNameLst>
                                      </p:cBhvr>
                                      <p:to>
                                        <a:schemeClr val="bg1"/>
                                      </p:to>
                                    </p:animClr>
                                    <p:set>
                                      <p:cBhvr>
                                        <p:cTn id="33" dur="500" autoRev="1" fill="remove"/>
                                        <p:tgtEl>
                                          <p:spTgt spid="12"/>
                                        </p:tgtEl>
                                        <p:attrNameLst>
                                          <p:attrName>fill.type</p:attrName>
                                        </p:attrNameLst>
                                      </p:cBhvr>
                                      <p:to>
                                        <p:strVal val="solid"/>
                                      </p:to>
                                    </p:set>
                                    <p:set>
                                      <p:cBhvr>
                                        <p:cTn id="34" dur="500" autoRev="1" fill="remove"/>
                                        <p:tgtEl>
                                          <p:spTgt spid="12"/>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7" presetClass="emph" presetSubtype="0" fill="remove" grpId="0" nodeType="clickEffect">
                                  <p:stCondLst>
                                    <p:cond delay="250"/>
                                  </p:stCondLst>
                                  <p:childTnLst>
                                    <p:animClr clrSpc="rgb" dir="cw">
                                      <p:cBhvr override="childStyle">
                                        <p:cTn id="38" dur="500" autoRev="1" fill="remove"/>
                                        <p:tgtEl>
                                          <p:spTgt spid="13"/>
                                        </p:tgtEl>
                                        <p:attrNameLst>
                                          <p:attrName>style.color</p:attrName>
                                        </p:attrNameLst>
                                      </p:cBhvr>
                                      <p:to>
                                        <a:schemeClr val="bg1"/>
                                      </p:to>
                                    </p:animClr>
                                    <p:animClr clrSpc="rgb" dir="cw">
                                      <p:cBhvr>
                                        <p:cTn id="39" dur="500" autoRev="1" fill="remove"/>
                                        <p:tgtEl>
                                          <p:spTgt spid="13"/>
                                        </p:tgtEl>
                                        <p:attrNameLst>
                                          <p:attrName>fillcolor</p:attrName>
                                        </p:attrNameLst>
                                      </p:cBhvr>
                                      <p:to>
                                        <a:schemeClr val="bg1"/>
                                      </p:to>
                                    </p:animClr>
                                    <p:set>
                                      <p:cBhvr>
                                        <p:cTn id="40" dur="500" autoRev="1" fill="remove"/>
                                        <p:tgtEl>
                                          <p:spTgt spid="13"/>
                                        </p:tgtEl>
                                        <p:attrNameLst>
                                          <p:attrName>fill.type</p:attrName>
                                        </p:attrNameLst>
                                      </p:cBhvr>
                                      <p:to>
                                        <p:strVal val="solid"/>
                                      </p:to>
                                    </p:set>
                                    <p:set>
                                      <p:cBhvr>
                                        <p:cTn id="41" dur="500" autoRev="1" fill="remove"/>
                                        <p:tgtEl>
                                          <p:spTgt spid="13"/>
                                        </p:tgtEl>
                                        <p:attrNameLst>
                                          <p:attrName>fill.on</p:attrName>
                                        </p:attrNameLst>
                                      </p:cBhvr>
                                      <p:to>
                                        <p:strVal val="true"/>
                                      </p:to>
                                    </p:set>
                                  </p:childTnLst>
                                </p:cTn>
                              </p:par>
                              <p:par>
                                <p:cTn id="42" presetID="27" presetClass="emph" presetSubtype="0" fill="remove" grpId="0" nodeType="withEffect">
                                  <p:stCondLst>
                                    <p:cond delay="250"/>
                                  </p:stCondLst>
                                  <p:childTnLst>
                                    <p:animClr clrSpc="rgb" dir="cw">
                                      <p:cBhvr override="childStyle">
                                        <p:cTn id="43" dur="500" autoRev="1" fill="remove"/>
                                        <p:tgtEl>
                                          <p:spTgt spid="14"/>
                                        </p:tgtEl>
                                        <p:attrNameLst>
                                          <p:attrName>style.color</p:attrName>
                                        </p:attrNameLst>
                                      </p:cBhvr>
                                      <p:to>
                                        <a:schemeClr val="bg1"/>
                                      </p:to>
                                    </p:animClr>
                                    <p:animClr clrSpc="rgb" dir="cw">
                                      <p:cBhvr>
                                        <p:cTn id="44" dur="500" autoRev="1" fill="remove"/>
                                        <p:tgtEl>
                                          <p:spTgt spid="14"/>
                                        </p:tgtEl>
                                        <p:attrNameLst>
                                          <p:attrName>fillcolor</p:attrName>
                                        </p:attrNameLst>
                                      </p:cBhvr>
                                      <p:to>
                                        <a:schemeClr val="bg1"/>
                                      </p:to>
                                    </p:animClr>
                                    <p:set>
                                      <p:cBhvr>
                                        <p:cTn id="45" dur="500" autoRev="1" fill="remove"/>
                                        <p:tgtEl>
                                          <p:spTgt spid="14"/>
                                        </p:tgtEl>
                                        <p:attrNameLst>
                                          <p:attrName>fill.type</p:attrName>
                                        </p:attrNameLst>
                                      </p:cBhvr>
                                      <p:to>
                                        <p:strVal val="solid"/>
                                      </p:to>
                                    </p:set>
                                    <p:set>
                                      <p:cBhvr>
                                        <p:cTn id="46" dur="500" autoRev="1" fill="remove"/>
                                        <p:tgtEl>
                                          <p:spTgt spid="14"/>
                                        </p:tgtEl>
                                        <p:attrNameLst>
                                          <p:attrName>fill.on</p:attrName>
                                        </p:attrNameLst>
                                      </p:cBhvr>
                                      <p:to>
                                        <p:strVal val="true"/>
                                      </p:to>
                                    </p:set>
                                  </p:childTnLst>
                                </p:cTn>
                              </p:par>
                              <p:par>
                                <p:cTn id="47" presetID="27" presetClass="emph" presetSubtype="0" fill="remove" grpId="0" nodeType="withEffect">
                                  <p:stCondLst>
                                    <p:cond delay="250"/>
                                  </p:stCondLst>
                                  <p:childTnLst>
                                    <p:animClr clrSpc="rgb" dir="cw">
                                      <p:cBhvr override="childStyle">
                                        <p:cTn id="48" dur="500" autoRev="1" fill="remove"/>
                                        <p:tgtEl>
                                          <p:spTgt spid="15"/>
                                        </p:tgtEl>
                                        <p:attrNameLst>
                                          <p:attrName>style.color</p:attrName>
                                        </p:attrNameLst>
                                      </p:cBhvr>
                                      <p:to>
                                        <a:schemeClr val="bg1"/>
                                      </p:to>
                                    </p:animClr>
                                    <p:animClr clrSpc="rgb" dir="cw">
                                      <p:cBhvr>
                                        <p:cTn id="49" dur="500" autoRev="1" fill="remove"/>
                                        <p:tgtEl>
                                          <p:spTgt spid="15"/>
                                        </p:tgtEl>
                                        <p:attrNameLst>
                                          <p:attrName>fillcolor</p:attrName>
                                        </p:attrNameLst>
                                      </p:cBhvr>
                                      <p:to>
                                        <a:schemeClr val="bg1"/>
                                      </p:to>
                                    </p:animClr>
                                    <p:set>
                                      <p:cBhvr>
                                        <p:cTn id="50" dur="500" autoRev="1" fill="remove"/>
                                        <p:tgtEl>
                                          <p:spTgt spid="15"/>
                                        </p:tgtEl>
                                        <p:attrNameLst>
                                          <p:attrName>fill.type</p:attrName>
                                        </p:attrNameLst>
                                      </p:cBhvr>
                                      <p:to>
                                        <p:strVal val="solid"/>
                                      </p:to>
                                    </p:set>
                                    <p:set>
                                      <p:cBhvr>
                                        <p:cTn id="51" dur="500" autoRev="1" fill="remove"/>
                                        <p:tgtEl>
                                          <p:spTgt spid="15"/>
                                        </p:tgtEl>
                                        <p:attrNameLst>
                                          <p:attrName>fill.on</p:attrName>
                                        </p:attrNameLst>
                                      </p:cBhvr>
                                      <p:to>
                                        <p:strVal val="true"/>
                                      </p:to>
                                    </p:set>
                                  </p:childTnLst>
                                </p:cTn>
                              </p:par>
                              <p:par>
                                <p:cTn id="52" presetID="27" presetClass="emph" presetSubtype="0" fill="remove" grpId="0" nodeType="withEffect">
                                  <p:stCondLst>
                                    <p:cond delay="250"/>
                                  </p:stCondLst>
                                  <p:childTnLst>
                                    <p:animClr clrSpc="rgb" dir="cw">
                                      <p:cBhvr override="childStyle">
                                        <p:cTn id="53" dur="500" autoRev="1" fill="remove"/>
                                        <p:tgtEl>
                                          <p:spTgt spid="16"/>
                                        </p:tgtEl>
                                        <p:attrNameLst>
                                          <p:attrName>style.color</p:attrName>
                                        </p:attrNameLst>
                                      </p:cBhvr>
                                      <p:to>
                                        <a:schemeClr val="bg1"/>
                                      </p:to>
                                    </p:animClr>
                                    <p:animClr clrSpc="rgb" dir="cw">
                                      <p:cBhvr>
                                        <p:cTn id="54" dur="500" autoRev="1" fill="remove"/>
                                        <p:tgtEl>
                                          <p:spTgt spid="16"/>
                                        </p:tgtEl>
                                        <p:attrNameLst>
                                          <p:attrName>fillcolor</p:attrName>
                                        </p:attrNameLst>
                                      </p:cBhvr>
                                      <p:to>
                                        <a:schemeClr val="bg1"/>
                                      </p:to>
                                    </p:animClr>
                                    <p:set>
                                      <p:cBhvr>
                                        <p:cTn id="55" dur="500" autoRev="1" fill="remove"/>
                                        <p:tgtEl>
                                          <p:spTgt spid="16"/>
                                        </p:tgtEl>
                                        <p:attrNameLst>
                                          <p:attrName>fill.type</p:attrName>
                                        </p:attrNameLst>
                                      </p:cBhvr>
                                      <p:to>
                                        <p:strVal val="solid"/>
                                      </p:to>
                                    </p:set>
                                    <p:set>
                                      <p:cBhvr>
                                        <p:cTn id="56" dur="5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830997"/>
          </a:xfrm>
          <a:prstGeom prst="rect">
            <a:avLst/>
          </a:prstGeom>
          <a:noFill/>
        </p:spPr>
        <p:txBody>
          <a:bodyPr wrap="square" rtlCol="0">
            <a:spAutoFit/>
          </a:bodyPr>
          <a:lstStyle/>
          <a:p>
            <a:pPr algn="ctr"/>
            <a:r>
              <a:rPr lang="en-US" sz="2400" dirty="0" smtClean="0">
                <a:latin typeface="Berlin Sans FB" panose="020E0602020502020306" pitchFamily="34" charset="0"/>
              </a:rPr>
              <a:t>A way to remember the note names on the bass clef spaces is to use the saying: All Cows Eat Grass</a:t>
            </a:r>
            <a:endParaRPr lang="en-US" sz="24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812800"/>
            <a:ext cx="2531072" cy="3291232"/>
          </a:xfrm>
          <a:prstGeom prst="rect">
            <a:avLst/>
          </a:prstGeom>
        </p:spPr>
      </p:pic>
      <p:sp>
        <p:nvSpPr>
          <p:cNvPr id="13" name="Oval 12"/>
          <p:cNvSpPr/>
          <p:nvPr/>
        </p:nvSpPr>
        <p:spPr>
          <a:xfrm>
            <a:off x="4841531" y="3503054"/>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A</a:t>
            </a:r>
            <a:endParaRPr lang="en-US" sz="5400" dirty="0">
              <a:solidFill>
                <a:schemeClr val="tx1"/>
              </a:solidFill>
              <a:latin typeface="Berlin Sans FB" panose="020E0602020502020306" pitchFamily="34" charset="0"/>
            </a:endParaRPr>
          </a:p>
        </p:txBody>
      </p:sp>
      <p:sp>
        <p:nvSpPr>
          <p:cNvPr id="14" name="Oval 13"/>
          <p:cNvSpPr/>
          <p:nvPr/>
        </p:nvSpPr>
        <p:spPr>
          <a:xfrm>
            <a:off x="4841531" y="2761330"/>
            <a:ext cx="870857" cy="7547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C</a:t>
            </a:r>
            <a:endParaRPr lang="en-US" sz="5400" dirty="0">
              <a:solidFill>
                <a:schemeClr val="tx1"/>
              </a:solidFill>
              <a:latin typeface="Berlin Sans FB" panose="020E0602020502020306" pitchFamily="34" charset="0"/>
            </a:endParaRPr>
          </a:p>
        </p:txBody>
      </p:sp>
      <p:sp>
        <p:nvSpPr>
          <p:cNvPr id="15" name="Oval 14"/>
          <p:cNvSpPr/>
          <p:nvPr/>
        </p:nvSpPr>
        <p:spPr>
          <a:xfrm>
            <a:off x="4841530" y="1980552"/>
            <a:ext cx="870857" cy="75474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E</a:t>
            </a:r>
            <a:endParaRPr lang="en-US" sz="5400" dirty="0">
              <a:solidFill>
                <a:schemeClr val="tx1"/>
              </a:solidFill>
              <a:latin typeface="Berlin Sans FB" panose="020E0602020502020306" pitchFamily="34" charset="0"/>
            </a:endParaRPr>
          </a:p>
        </p:txBody>
      </p:sp>
      <p:sp>
        <p:nvSpPr>
          <p:cNvPr id="16" name="Oval 15"/>
          <p:cNvSpPr/>
          <p:nvPr/>
        </p:nvSpPr>
        <p:spPr>
          <a:xfrm>
            <a:off x="4841532" y="1238828"/>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Berlin Sans FB" panose="020E0602020502020306" pitchFamily="34" charset="0"/>
              </a:rPr>
              <a:t>G</a:t>
            </a:r>
            <a:endParaRPr lang="en-US" sz="5400" dirty="0">
              <a:solidFill>
                <a:schemeClr val="tx1"/>
              </a:solidFill>
              <a:latin typeface="Berlin Sans FB" panose="020E0602020502020306" pitchFamily="34" charset="0"/>
            </a:endParaRPr>
          </a:p>
        </p:txBody>
      </p:sp>
      <p:sp>
        <p:nvSpPr>
          <p:cNvPr id="10" name="Rectangle 9"/>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903011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0" tmFilter="0, 0; .2, .5; .8, .5; 1, 0"/>
                                        <p:tgtEl>
                                          <p:spTgt spid="27"/>
                                        </p:tgtEl>
                                      </p:cBhvr>
                                    </p:animEffect>
                                    <p:animScale>
                                      <p:cBhvr>
                                        <p:cTn id="7" dur="2500" autoRev="1" fill="hold"/>
                                        <p:tgtEl>
                                          <p:spTgt spid="27"/>
                                        </p:tgtEl>
                                      </p:cBhvr>
                                      <p:by x="105000" y="105000"/>
                                    </p:animScale>
                                  </p:childTnLst>
                                </p:cTn>
                              </p:par>
                            </p:childTnLst>
                          </p:cTn>
                        </p:par>
                        <p:par>
                          <p:cTn id="8" fill="hold">
                            <p:stCondLst>
                              <p:cond delay="5500"/>
                            </p:stCondLst>
                            <p:childTnLst>
                              <p:par>
                                <p:cTn id="9" presetID="27" presetClass="emph" presetSubtype="0" fill="remove" grpId="0" nodeType="afterEffect">
                                  <p:stCondLst>
                                    <p:cond delay="1000"/>
                                  </p:stCondLst>
                                  <p:childTnLst>
                                    <p:animClr clrSpc="rgb" dir="cw">
                                      <p:cBhvr override="childStyle">
                                        <p:cTn id="10" dur="500" autoRev="1" fill="remove"/>
                                        <p:tgtEl>
                                          <p:spTgt spid="13"/>
                                        </p:tgtEl>
                                        <p:attrNameLst>
                                          <p:attrName>style.color</p:attrName>
                                        </p:attrNameLst>
                                      </p:cBhvr>
                                      <p:to>
                                        <a:schemeClr val="bg1"/>
                                      </p:to>
                                    </p:animClr>
                                    <p:animClr clrSpc="rgb" dir="cw">
                                      <p:cBhvr>
                                        <p:cTn id="11" dur="500" autoRev="1" fill="remove"/>
                                        <p:tgtEl>
                                          <p:spTgt spid="13"/>
                                        </p:tgtEl>
                                        <p:attrNameLst>
                                          <p:attrName>fillcolor</p:attrName>
                                        </p:attrNameLst>
                                      </p:cBhvr>
                                      <p:to>
                                        <a:schemeClr val="bg1"/>
                                      </p:to>
                                    </p:animClr>
                                    <p:set>
                                      <p:cBhvr>
                                        <p:cTn id="12" dur="500" autoRev="1" fill="remove"/>
                                        <p:tgtEl>
                                          <p:spTgt spid="13"/>
                                        </p:tgtEl>
                                        <p:attrNameLst>
                                          <p:attrName>fill.type</p:attrName>
                                        </p:attrNameLst>
                                      </p:cBhvr>
                                      <p:to>
                                        <p:strVal val="solid"/>
                                      </p:to>
                                    </p:set>
                                    <p:set>
                                      <p:cBhvr>
                                        <p:cTn id="13" dur="500" autoRev="1" fill="remove"/>
                                        <p:tgtEl>
                                          <p:spTgt spid="13"/>
                                        </p:tgtEl>
                                        <p:attrNameLst>
                                          <p:attrName>fill.on</p:attrName>
                                        </p:attrNameLst>
                                      </p:cBhvr>
                                      <p:to>
                                        <p:strVal val="true"/>
                                      </p:to>
                                    </p:set>
                                  </p:childTnLst>
                                </p:cTn>
                              </p:par>
                            </p:childTnLst>
                          </p:cTn>
                        </p:par>
                        <p:par>
                          <p:cTn id="14" fill="hold">
                            <p:stCondLst>
                              <p:cond delay="7500"/>
                            </p:stCondLst>
                            <p:childTnLst>
                              <p:par>
                                <p:cTn id="15" presetID="27" presetClass="emph" presetSubtype="0" fill="remove" grpId="0" nodeType="afterEffect">
                                  <p:stCondLst>
                                    <p:cond delay="1000"/>
                                  </p:stCondLst>
                                  <p:childTnLst>
                                    <p:animClr clrSpc="rgb" dir="cw">
                                      <p:cBhvr override="childStyle">
                                        <p:cTn id="16" dur="500" autoRev="1" fill="remove"/>
                                        <p:tgtEl>
                                          <p:spTgt spid="14"/>
                                        </p:tgtEl>
                                        <p:attrNameLst>
                                          <p:attrName>style.color</p:attrName>
                                        </p:attrNameLst>
                                      </p:cBhvr>
                                      <p:to>
                                        <a:schemeClr val="bg1"/>
                                      </p:to>
                                    </p:animClr>
                                    <p:animClr clrSpc="rgb" dir="cw">
                                      <p:cBhvr>
                                        <p:cTn id="17" dur="500" autoRev="1" fill="remove"/>
                                        <p:tgtEl>
                                          <p:spTgt spid="14"/>
                                        </p:tgtEl>
                                        <p:attrNameLst>
                                          <p:attrName>fillcolor</p:attrName>
                                        </p:attrNameLst>
                                      </p:cBhvr>
                                      <p:to>
                                        <a:schemeClr val="bg1"/>
                                      </p:to>
                                    </p:animClr>
                                    <p:set>
                                      <p:cBhvr>
                                        <p:cTn id="18" dur="500" autoRev="1" fill="remove"/>
                                        <p:tgtEl>
                                          <p:spTgt spid="14"/>
                                        </p:tgtEl>
                                        <p:attrNameLst>
                                          <p:attrName>fill.type</p:attrName>
                                        </p:attrNameLst>
                                      </p:cBhvr>
                                      <p:to>
                                        <p:strVal val="solid"/>
                                      </p:to>
                                    </p:set>
                                    <p:set>
                                      <p:cBhvr>
                                        <p:cTn id="19" dur="500" autoRev="1" fill="remove"/>
                                        <p:tgtEl>
                                          <p:spTgt spid="14"/>
                                        </p:tgtEl>
                                        <p:attrNameLst>
                                          <p:attrName>fill.on</p:attrName>
                                        </p:attrNameLst>
                                      </p:cBhvr>
                                      <p:to>
                                        <p:strVal val="true"/>
                                      </p:to>
                                    </p:set>
                                  </p:childTnLst>
                                </p:cTn>
                              </p:par>
                            </p:childTnLst>
                          </p:cTn>
                        </p:par>
                        <p:par>
                          <p:cTn id="20" fill="hold">
                            <p:stCondLst>
                              <p:cond delay="9500"/>
                            </p:stCondLst>
                            <p:childTnLst>
                              <p:par>
                                <p:cTn id="21" presetID="27" presetClass="emph" presetSubtype="0" fill="remove" grpId="0" nodeType="afterEffect">
                                  <p:stCondLst>
                                    <p:cond delay="1000"/>
                                  </p:stCondLst>
                                  <p:childTnLst>
                                    <p:animClr clrSpc="rgb" dir="cw">
                                      <p:cBhvr override="childStyle">
                                        <p:cTn id="22" dur="500" autoRev="1" fill="remove"/>
                                        <p:tgtEl>
                                          <p:spTgt spid="15"/>
                                        </p:tgtEl>
                                        <p:attrNameLst>
                                          <p:attrName>style.color</p:attrName>
                                        </p:attrNameLst>
                                      </p:cBhvr>
                                      <p:to>
                                        <a:schemeClr val="bg1"/>
                                      </p:to>
                                    </p:animClr>
                                    <p:animClr clrSpc="rgb" dir="cw">
                                      <p:cBhvr>
                                        <p:cTn id="23" dur="500" autoRev="1" fill="remove"/>
                                        <p:tgtEl>
                                          <p:spTgt spid="15"/>
                                        </p:tgtEl>
                                        <p:attrNameLst>
                                          <p:attrName>fillcolor</p:attrName>
                                        </p:attrNameLst>
                                      </p:cBhvr>
                                      <p:to>
                                        <a:schemeClr val="bg1"/>
                                      </p:to>
                                    </p:animClr>
                                    <p:set>
                                      <p:cBhvr>
                                        <p:cTn id="24" dur="500" autoRev="1" fill="remove"/>
                                        <p:tgtEl>
                                          <p:spTgt spid="15"/>
                                        </p:tgtEl>
                                        <p:attrNameLst>
                                          <p:attrName>fill.type</p:attrName>
                                        </p:attrNameLst>
                                      </p:cBhvr>
                                      <p:to>
                                        <p:strVal val="solid"/>
                                      </p:to>
                                    </p:set>
                                    <p:set>
                                      <p:cBhvr>
                                        <p:cTn id="25" dur="500" autoRev="1" fill="remove"/>
                                        <p:tgtEl>
                                          <p:spTgt spid="15"/>
                                        </p:tgtEl>
                                        <p:attrNameLst>
                                          <p:attrName>fill.on</p:attrName>
                                        </p:attrNameLst>
                                      </p:cBhvr>
                                      <p:to>
                                        <p:strVal val="true"/>
                                      </p:to>
                                    </p:set>
                                  </p:childTnLst>
                                </p:cTn>
                              </p:par>
                            </p:childTnLst>
                          </p:cTn>
                        </p:par>
                        <p:par>
                          <p:cTn id="26" fill="hold">
                            <p:stCondLst>
                              <p:cond delay="11500"/>
                            </p:stCondLst>
                            <p:childTnLst>
                              <p:par>
                                <p:cTn id="27" presetID="27" presetClass="emph" presetSubtype="0" fill="remove" grpId="0" nodeType="afterEffect">
                                  <p:stCondLst>
                                    <p:cond delay="1000"/>
                                  </p:stCondLst>
                                  <p:childTnLst>
                                    <p:animClr clrSpc="rgb" dir="cw">
                                      <p:cBhvr override="childStyle">
                                        <p:cTn id="28" dur="500" autoRev="1" fill="remove"/>
                                        <p:tgtEl>
                                          <p:spTgt spid="16"/>
                                        </p:tgtEl>
                                        <p:attrNameLst>
                                          <p:attrName>style.color</p:attrName>
                                        </p:attrNameLst>
                                      </p:cBhvr>
                                      <p:to>
                                        <a:schemeClr val="bg1"/>
                                      </p:to>
                                    </p:animClr>
                                    <p:animClr clrSpc="rgb" dir="cw">
                                      <p:cBhvr>
                                        <p:cTn id="29" dur="500" autoRev="1" fill="remove"/>
                                        <p:tgtEl>
                                          <p:spTgt spid="16"/>
                                        </p:tgtEl>
                                        <p:attrNameLst>
                                          <p:attrName>fillcolor</p:attrName>
                                        </p:attrNameLst>
                                      </p:cBhvr>
                                      <p:to>
                                        <a:schemeClr val="bg1"/>
                                      </p:to>
                                    </p:animClr>
                                    <p:set>
                                      <p:cBhvr>
                                        <p:cTn id="30" dur="500" autoRev="1" fill="remove"/>
                                        <p:tgtEl>
                                          <p:spTgt spid="16"/>
                                        </p:tgtEl>
                                        <p:attrNameLst>
                                          <p:attrName>fill.type</p:attrName>
                                        </p:attrNameLst>
                                      </p:cBhvr>
                                      <p:to>
                                        <p:strVal val="solid"/>
                                      </p:to>
                                    </p:set>
                                    <p:set>
                                      <p:cBhvr>
                                        <p:cTn id="31" dur="5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0000"/>
          </a:solidFill>
        </p:spPr>
      </p:pic>
      <p:sp>
        <p:nvSpPr>
          <p:cNvPr id="8" name="5-Point Star 7"/>
          <p:cNvSpPr/>
          <p:nvPr/>
        </p:nvSpPr>
        <p:spPr>
          <a:xfrm>
            <a:off x="483857" y="429232"/>
            <a:ext cx="5921830" cy="4627489"/>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Berlin Sans FB" panose="020E0602020502020306" pitchFamily="34" charset="0"/>
              </a:rPr>
              <a:t>Dynamics</a:t>
            </a:r>
            <a:endParaRPr lang="en-US" sz="4000" dirty="0">
              <a:solidFill>
                <a:schemeClr val="tx1"/>
              </a:solidFill>
              <a:latin typeface="Berlin Sans FB" panose="020E0602020502020306" pitchFamily="34" charset="0"/>
            </a:endParaRPr>
          </a:p>
        </p:txBody>
      </p:sp>
      <p:sp>
        <p:nvSpPr>
          <p:cNvPr id="7" name="5-Point Star 6"/>
          <p:cNvSpPr/>
          <p:nvPr/>
        </p:nvSpPr>
        <p:spPr>
          <a:xfrm>
            <a:off x="2548891" y="1886926"/>
            <a:ext cx="5470074" cy="4295476"/>
          </a:xfrm>
          <a:prstGeom prst="star5">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Berlin Sans FB" panose="020E0602020502020306" pitchFamily="34" charset="0"/>
              </a:rPr>
              <a:t>Duration</a:t>
            </a:r>
            <a:endParaRPr lang="en-US" sz="4000" dirty="0">
              <a:solidFill>
                <a:schemeClr val="tx1"/>
              </a:solidFill>
              <a:latin typeface="Berlin Sans FB" panose="020E0602020502020306" pitchFamily="34" charset="0"/>
            </a:endParaRPr>
          </a:p>
        </p:txBody>
      </p:sp>
      <p:sp>
        <p:nvSpPr>
          <p:cNvPr id="4" name="5-Point Star 3"/>
          <p:cNvSpPr/>
          <p:nvPr/>
        </p:nvSpPr>
        <p:spPr>
          <a:xfrm>
            <a:off x="5587263" y="3874973"/>
            <a:ext cx="3367315" cy="2835728"/>
          </a:xfrm>
          <a:prstGeom prst="star5">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Berlin Sans FB" panose="020E0602020502020306" pitchFamily="34" charset="0"/>
              </a:rPr>
              <a:t>Pitch</a:t>
            </a:r>
            <a:endParaRPr lang="en-US" sz="4000" dirty="0">
              <a:solidFill>
                <a:schemeClr val="tx1"/>
              </a:solidFill>
              <a:latin typeface="Berlin Sans FB" panose="020E0602020502020306" pitchFamily="34" charset="0"/>
            </a:endParaRPr>
          </a:p>
        </p:txBody>
      </p:sp>
      <p:sp>
        <p:nvSpPr>
          <p:cNvPr id="5" name="Rectangle 4"/>
          <p:cNvSpPr/>
          <p:nvPr/>
        </p:nvSpPr>
        <p:spPr>
          <a:xfrm>
            <a:off x="3743631" y="6383471"/>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
        <p:nvSpPr>
          <p:cNvPr id="6" name="Rectangle 5"/>
          <p:cNvSpPr/>
          <p:nvPr/>
        </p:nvSpPr>
        <p:spPr>
          <a:xfrm>
            <a:off x="1830387" y="429232"/>
            <a:ext cx="3228769" cy="1569660"/>
          </a:xfrm>
          <a:prstGeom prst="rect">
            <a:avLst/>
          </a:prstGeom>
          <a:noFill/>
        </p:spPr>
        <p:txBody>
          <a:bodyPr wrap="none" lIns="91440" tIns="45720" rIns="91440" bIns="45720">
            <a:spAutoFit/>
          </a:bodyPr>
          <a:lstStyle/>
          <a:p>
            <a:pPr algn="ctr"/>
            <a:r>
              <a:rPr lang="en-US" sz="9600" b="1"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rPr>
              <a:t>Music</a:t>
            </a:r>
            <a:endParaRPr lang="en-US" sz="9600" b="1" cap="none" spc="0" dirty="0">
              <a:ln w="0">
                <a:solidFill>
                  <a:sysClr val="windowText" lastClr="000000"/>
                </a:solidFill>
              </a:ln>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5219718" y="830328"/>
            <a:ext cx="26741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i</a:t>
            </a:r>
            <a:r>
              <a:rPr lang="en-US" sz="5400" b="0" cap="none" spc="0" dirty="0" smtClean="0">
                <a:ln w="0"/>
                <a:solidFill>
                  <a:schemeClr val="tx1"/>
                </a:solidFill>
                <a:effectLst>
                  <a:outerShdw blurRad="38100" dist="19050" dir="2700000" algn="tl" rotWithShape="0">
                    <a:schemeClr val="dk1">
                      <a:alpha val="40000"/>
                    </a:schemeClr>
                  </a:outerShdw>
                </a:effectLst>
              </a:rPr>
              <a:t>s sound.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866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100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par>
                          <p:cTn id="10" fill="hold">
                            <p:stCondLst>
                              <p:cond delay="2000"/>
                            </p:stCondLst>
                            <p:childTnLst>
                              <p:par>
                                <p:cTn id="11" presetID="32" presetClass="emph" presetSubtype="0" fill="hold" grpId="0" nodeType="afterEffect">
                                  <p:stCondLst>
                                    <p:cond delay="10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par>
                          <p:cTn id="17" fill="hold">
                            <p:stCondLst>
                              <p:cond delay="4000"/>
                            </p:stCondLst>
                            <p:childTnLst>
                              <p:par>
                                <p:cTn id="18" presetID="24" presetClass="emph" presetSubtype="0" fill="hold" grpId="0" nodeType="afterEffect">
                                  <p:stCondLst>
                                    <p:cond delay="3000"/>
                                  </p:stCondLst>
                                  <p:childTnLst>
                                    <p:animClr clrSpc="hsl" dir="cw">
                                      <p:cBhvr override="childStyle">
                                        <p:cTn id="19" dur="1000" fill="hold"/>
                                        <p:tgtEl>
                                          <p:spTgt spid="8"/>
                                        </p:tgtEl>
                                        <p:attrNameLst>
                                          <p:attrName>style.color</p:attrName>
                                        </p:attrNameLst>
                                      </p:cBhvr>
                                      <p:by>
                                        <p:hsl h="0" s="-12549" l="-25098"/>
                                      </p:by>
                                    </p:animClr>
                                    <p:animClr clrSpc="hsl" dir="cw">
                                      <p:cBhvr>
                                        <p:cTn id="20" dur="1000" fill="hold"/>
                                        <p:tgtEl>
                                          <p:spTgt spid="8"/>
                                        </p:tgtEl>
                                        <p:attrNameLst>
                                          <p:attrName>fillcolor</p:attrName>
                                        </p:attrNameLst>
                                      </p:cBhvr>
                                      <p:by>
                                        <p:hsl h="0" s="-12549" l="-25098"/>
                                      </p:by>
                                    </p:animClr>
                                    <p:animClr clrSpc="hsl" dir="cw">
                                      <p:cBhvr>
                                        <p:cTn id="21" dur="1000" fill="hold"/>
                                        <p:tgtEl>
                                          <p:spTgt spid="8"/>
                                        </p:tgtEl>
                                        <p:attrNameLst>
                                          <p:attrName>stroke.color</p:attrName>
                                        </p:attrNameLst>
                                      </p:cBhvr>
                                      <p:by>
                                        <p:hsl h="0" s="-12549" l="-25098"/>
                                      </p:by>
                                    </p:animClr>
                                    <p:set>
                                      <p:cBhvr>
                                        <p:cTn id="22" dur="1000" fill="hold"/>
                                        <p:tgtEl>
                                          <p:spTgt spid="8"/>
                                        </p:tgtEl>
                                        <p:attrNameLst>
                                          <p:attrName>fill.type</p:attrName>
                                        </p:attrNameLst>
                                      </p:cBhvr>
                                      <p:to>
                                        <p:strVal val="solid"/>
                                      </p:to>
                                    </p:set>
                                  </p:childTnLst>
                                </p:cTn>
                              </p:par>
                            </p:childTnLst>
                          </p:cTn>
                        </p:par>
                        <p:par>
                          <p:cTn id="23" fill="hold">
                            <p:stCondLst>
                              <p:cond delay="8000"/>
                            </p:stCondLst>
                            <p:childTnLst>
                              <p:par>
                                <p:cTn id="24" presetID="30" presetClass="emph" presetSubtype="0" fill="hold" grpId="0" nodeType="afterEffect">
                                  <p:stCondLst>
                                    <p:cond delay="1000"/>
                                  </p:stCondLst>
                                  <p:childTnLst>
                                    <p:animClr clrSpc="hsl" dir="cw">
                                      <p:cBhvr override="childStyle">
                                        <p:cTn id="25" dur="1000" fill="hold"/>
                                        <p:tgtEl>
                                          <p:spTgt spid="7"/>
                                        </p:tgtEl>
                                        <p:attrNameLst>
                                          <p:attrName>style.color</p:attrName>
                                        </p:attrNameLst>
                                      </p:cBhvr>
                                      <p:by>
                                        <p:hsl h="0" s="12549" l="25098"/>
                                      </p:by>
                                    </p:animClr>
                                    <p:animClr clrSpc="hsl" dir="cw">
                                      <p:cBhvr>
                                        <p:cTn id="26" dur="1000" fill="hold"/>
                                        <p:tgtEl>
                                          <p:spTgt spid="7"/>
                                        </p:tgtEl>
                                        <p:attrNameLst>
                                          <p:attrName>fillcolor</p:attrName>
                                        </p:attrNameLst>
                                      </p:cBhvr>
                                      <p:by>
                                        <p:hsl h="0" s="12549" l="25098"/>
                                      </p:by>
                                    </p:animClr>
                                    <p:animClr clrSpc="hsl" dir="cw">
                                      <p:cBhvr>
                                        <p:cTn id="27" dur="1000" fill="hold"/>
                                        <p:tgtEl>
                                          <p:spTgt spid="7"/>
                                        </p:tgtEl>
                                        <p:attrNameLst>
                                          <p:attrName>stroke.color</p:attrName>
                                        </p:attrNameLst>
                                      </p:cBhvr>
                                      <p:by>
                                        <p:hsl h="0" s="12549" l="25098"/>
                                      </p:by>
                                    </p:animClr>
                                    <p:set>
                                      <p:cBhvr>
                                        <p:cTn id="28" dur="1000" fill="hold"/>
                                        <p:tgtEl>
                                          <p:spTgt spid="7"/>
                                        </p:tgtEl>
                                        <p:attrNameLst>
                                          <p:attrName>fill.type</p:attrName>
                                        </p:attrNameLst>
                                      </p:cBhvr>
                                      <p:to>
                                        <p:strVal val="solid"/>
                                      </p:to>
                                    </p:set>
                                  </p:childTnLst>
                                </p:cTn>
                              </p:par>
                            </p:childTnLst>
                          </p:cTn>
                        </p:par>
                        <p:par>
                          <p:cTn id="29" fill="hold">
                            <p:stCondLst>
                              <p:cond delay="10000"/>
                            </p:stCondLst>
                            <p:childTnLst>
                              <p:par>
                                <p:cTn id="30" presetID="1" presetClass="emph" presetSubtype="2" fill="hold" nodeType="afterEffect">
                                  <p:stCondLst>
                                    <p:cond delay="1000"/>
                                  </p:stCondLst>
                                  <p:childTnLst>
                                    <p:animClr clrSpc="rgb" dir="cw">
                                      <p:cBhvr>
                                        <p:cTn id="31" dur="1000" fill="hold"/>
                                        <p:tgtEl>
                                          <p:spTgt spid="4"/>
                                        </p:tgtEl>
                                        <p:attrNameLst>
                                          <p:attrName>fillcolor</p:attrName>
                                        </p:attrNameLst>
                                      </p:cBhvr>
                                      <p:to>
                                        <a:schemeClr val="accent2"/>
                                      </p:to>
                                    </p:animClr>
                                    <p:set>
                                      <p:cBhvr>
                                        <p:cTn id="32" dur="1000" fill="hold"/>
                                        <p:tgtEl>
                                          <p:spTgt spid="4"/>
                                        </p:tgtEl>
                                        <p:attrNameLst>
                                          <p:attrName>fill.type</p:attrName>
                                        </p:attrNameLst>
                                      </p:cBhvr>
                                      <p:to>
                                        <p:strVal val="solid"/>
                                      </p:to>
                                    </p:set>
                                    <p:set>
                                      <p:cBhvr>
                                        <p:cTn id="33"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1082985" y="5457371"/>
            <a:ext cx="7359030" cy="830997"/>
          </a:xfrm>
          <a:prstGeom prst="rect">
            <a:avLst/>
          </a:prstGeom>
          <a:noFill/>
        </p:spPr>
        <p:txBody>
          <a:bodyPr wrap="square" rtlCol="0">
            <a:spAutoFit/>
          </a:bodyPr>
          <a:lstStyle/>
          <a:p>
            <a:pPr algn="ctr"/>
            <a:r>
              <a:rPr lang="en-US" sz="2400" dirty="0" smtClean="0">
                <a:latin typeface="Berlin Sans FB" panose="020E0602020502020306" pitchFamily="34" charset="0"/>
              </a:rPr>
              <a:t>A way to remember the note names on the bass clef lines is by using the saying: Good Boys Do Fine Always</a:t>
            </a:r>
            <a:endParaRPr lang="en-US" sz="24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7"/>
            <a:ext cx="7772416" cy="44334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85" y="791684"/>
            <a:ext cx="2894614" cy="3312348"/>
          </a:xfrm>
          <a:prstGeom prst="rect">
            <a:avLst/>
          </a:prstGeom>
        </p:spPr>
      </p:pic>
      <p:sp>
        <p:nvSpPr>
          <p:cNvPr id="6" name="Oval 5"/>
          <p:cNvSpPr/>
          <p:nvPr/>
        </p:nvSpPr>
        <p:spPr>
          <a:xfrm>
            <a:off x="4853891" y="3881926"/>
            <a:ext cx="870857" cy="75474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G</a:t>
            </a:r>
          </a:p>
        </p:txBody>
      </p:sp>
      <p:sp>
        <p:nvSpPr>
          <p:cNvPr id="9" name="Oval 8"/>
          <p:cNvSpPr/>
          <p:nvPr/>
        </p:nvSpPr>
        <p:spPr>
          <a:xfrm>
            <a:off x="4853891" y="3114970"/>
            <a:ext cx="870857" cy="7547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B</a:t>
            </a:r>
          </a:p>
        </p:txBody>
      </p:sp>
      <p:sp>
        <p:nvSpPr>
          <p:cNvPr id="10" name="Oval 9"/>
          <p:cNvSpPr/>
          <p:nvPr/>
        </p:nvSpPr>
        <p:spPr>
          <a:xfrm>
            <a:off x="4853891" y="2348014"/>
            <a:ext cx="870857" cy="75474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D</a:t>
            </a:r>
          </a:p>
        </p:txBody>
      </p:sp>
      <p:sp>
        <p:nvSpPr>
          <p:cNvPr id="11" name="Oval 10"/>
          <p:cNvSpPr/>
          <p:nvPr/>
        </p:nvSpPr>
        <p:spPr>
          <a:xfrm>
            <a:off x="4853891" y="1569849"/>
            <a:ext cx="870857" cy="75474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F</a:t>
            </a:r>
          </a:p>
        </p:txBody>
      </p:sp>
      <p:sp>
        <p:nvSpPr>
          <p:cNvPr id="12" name="Oval 11"/>
          <p:cNvSpPr/>
          <p:nvPr/>
        </p:nvSpPr>
        <p:spPr>
          <a:xfrm>
            <a:off x="4853892" y="791684"/>
            <a:ext cx="870857" cy="75474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Berlin Sans FB" panose="020E0602020502020306" pitchFamily="34" charset="0"/>
              </a:rPr>
              <a:t>A</a:t>
            </a:r>
          </a:p>
        </p:txBody>
      </p:sp>
      <p:sp>
        <p:nvSpPr>
          <p:cNvPr id="13" name="Rectangle 12"/>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102447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0" tmFilter="0, 0; .2, .5; .8, .5; 1, 0"/>
                                        <p:tgtEl>
                                          <p:spTgt spid="27"/>
                                        </p:tgtEl>
                                      </p:cBhvr>
                                    </p:animEffect>
                                    <p:animScale>
                                      <p:cBhvr>
                                        <p:cTn id="7" dur="2500" autoRev="1" fill="hold"/>
                                        <p:tgtEl>
                                          <p:spTgt spid="27"/>
                                        </p:tgtEl>
                                      </p:cBhvr>
                                      <p:by x="105000" y="105000"/>
                                    </p:animScale>
                                  </p:childTnLst>
                                </p:cTn>
                              </p:par>
                            </p:childTnLst>
                          </p:cTn>
                        </p:par>
                        <p:par>
                          <p:cTn id="8" fill="hold">
                            <p:stCondLst>
                              <p:cond delay="5000"/>
                            </p:stCondLst>
                            <p:childTnLst>
                              <p:par>
                                <p:cTn id="9" presetID="27" presetClass="emph" presetSubtype="0" fill="remove" grpId="0" nodeType="afterEffect">
                                  <p:stCondLst>
                                    <p:cond delay="500"/>
                                  </p:stCondLst>
                                  <p:childTnLst>
                                    <p:animClr clrSpc="rgb" dir="cw">
                                      <p:cBhvr override="childStyle">
                                        <p:cTn id="10" dur="500" autoRev="1" fill="remove"/>
                                        <p:tgtEl>
                                          <p:spTgt spid="6"/>
                                        </p:tgtEl>
                                        <p:attrNameLst>
                                          <p:attrName>style.color</p:attrName>
                                        </p:attrNameLst>
                                      </p:cBhvr>
                                      <p:to>
                                        <a:schemeClr val="bg1"/>
                                      </p:to>
                                    </p:animClr>
                                    <p:animClr clrSpc="rgb" dir="cw">
                                      <p:cBhvr>
                                        <p:cTn id="11" dur="500" autoRev="1" fill="remove"/>
                                        <p:tgtEl>
                                          <p:spTgt spid="6"/>
                                        </p:tgtEl>
                                        <p:attrNameLst>
                                          <p:attrName>fillcolor</p:attrName>
                                        </p:attrNameLst>
                                      </p:cBhvr>
                                      <p:to>
                                        <a:schemeClr val="bg1"/>
                                      </p:to>
                                    </p:animClr>
                                    <p:set>
                                      <p:cBhvr>
                                        <p:cTn id="12" dur="500" autoRev="1" fill="remove"/>
                                        <p:tgtEl>
                                          <p:spTgt spid="6"/>
                                        </p:tgtEl>
                                        <p:attrNameLst>
                                          <p:attrName>fill.type</p:attrName>
                                        </p:attrNameLst>
                                      </p:cBhvr>
                                      <p:to>
                                        <p:strVal val="solid"/>
                                      </p:to>
                                    </p:set>
                                    <p:set>
                                      <p:cBhvr>
                                        <p:cTn id="13" dur="500" autoRev="1" fill="remove"/>
                                        <p:tgtEl>
                                          <p:spTgt spid="6"/>
                                        </p:tgtEl>
                                        <p:attrNameLst>
                                          <p:attrName>fill.on</p:attrName>
                                        </p:attrNameLst>
                                      </p:cBhvr>
                                      <p:to>
                                        <p:strVal val="true"/>
                                      </p:to>
                                    </p:set>
                                  </p:childTnLst>
                                </p:cTn>
                              </p:par>
                            </p:childTnLst>
                          </p:cTn>
                        </p:par>
                        <p:par>
                          <p:cTn id="14" fill="hold">
                            <p:stCondLst>
                              <p:cond delay="6500"/>
                            </p:stCondLst>
                            <p:childTnLst>
                              <p:par>
                                <p:cTn id="15" presetID="27" presetClass="emph" presetSubtype="0" fill="remove" grpId="0" nodeType="afterEffect">
                                  <p:stCondLst>
                                    <p:cond delay="500"/>
                                  </p:stCondLst>
                                  <p:childTnLst>
                                    <p:animClr clrSpc="rgb" dir="cw">
                                      <p:cBhvr override="childStyle">
                                        <p:cTn id="16" dur="500" autoRev="1" fill="remove"/>
                                        <p:tgtEl>
                                          <p:spTgt spid="9"/>
                                        </p:tgtEl>
                                        <p:attrNameLst>
                                          <p:attrName>style.color</p:attrName>
                                        </p:attrNameLst>
                                      </p:cBhvr>
                                      <p:to>
                                        <a:schemeClr val="bg1"/>
                                      </p:to>
                                    </p:animClr>
                                    <p:animClr clrSpc="rgb" dir="cw">
                                      <p:cBhvr>
                                        <p:cTn id="17" dur="500" autoRev="1" fill="remove"/>
                                        <p:tgtEl>
                                          <p:spTgt spid="9"/>
                                        </p:tgtEl>
                                        <p:attrNameLst>
                                          <p:attrName>fillcolor</p:attrName>
                                        </p:attrNameLst>
                                      </p:cBhvr>
                                      <p:to>
                                        <a:schemeClr val="bg1"/>
                                      </p:to>
                                    </p:animClr>
                                    <p:set>
                                      <p:cBhvr>
                                        <p:cTn id="18" dur="500" autoRev="1" fill="remove"/>
                                        <p:tgtEl>
                                          <p:spTgt spid="9"/>
                                        </p:tgtEl>
                                        <p:attrNameLst>
                                          <p:attrName>fill.type</p:attrName>
                                        </p:attrNameLst>
                                      </p:cBhvr>
                                      <p:to>
                                        <p:strVal val="solid"/>
                                      </p:to>
                                    </p:set>
                                    <p:set>
                                      <p:cBhvr>
                                        <p:cTn id="19" dur="500" autoRev="1" fill="remove"/>
                                        <p:tgtEl>
                                          <p:spTgt spid="9"/>
                                        </p:tgtEl>
                                        <p:attrNameLst>
                                          <p:attrName>fill.on</p:attrName>
                                        </p:attrNameLst>
                                      </p:cBhvr>
                                      <p:to>
                                        <p:strVal val="true"/>
                                      </p:to>
                                    </p:set>
                                  </p:childTnLst>
                                </p:cTn>
                              </p:par>
                            </p:childTnLst>
                          </p:cTn>
                        </p:par>
                        <p:par>
                          <p:cTn id="20" fill="hold">
                            <p:stCondLst>
                              <p:cond delay="8000"/>
                            </p:stCondLst>
                            <p:childTnLst>
                              <p:par>
                                <p:cTn id="21" presetID="27" presetClass="emph" presetSubtype="0" fill="remove" grpId="0" nodeType="afterEffect">
                                  <p:stCondLst>
                                    <p:cond delay="500"/>
                                  </p:stCondLst>
                                  <p:childTnLst>
                                    <p:animClr clrSpc="rgb" dir="cw">
                                      <p:cBhvr override="childStyle">
                                        <p:cTn id="22" dur="500" autoRev="1" fill="remove"/>
                                        <p:tgtEl>
                                          <p:spTgt spid="10"/>
                                        </p:tgtEl>
                                        <p:attrNameLst>
                                          <p:attrName>style.color</p:attrName>
                                        </p:attrNameLst>
                                      </p:cBhvr>
                                      <p:to>
                                        <a:schemeClr val="bg1"/>
                                      </p:to>
                                    </p:animClr>
                                    <p:animClr clrSpc="rgb" dir="cw">
                                      <p:cBhvr>
                                        <p:cTn id="23" dur="500" autoRev="1" fill="remove"/>
                                        <p:tgtEl>
                                          <p:spTgt spid="10"/>
                                        </p:tgtEl>
                                        <p:attrNameLst>
                                          <p:attrName>fillcolor</p:attrName>
                                        </p:attrNameLst>
                                      </p:cBhvr>
                                      <p:to>
                                        <a:schemeClr val="bg1"/>
                                      </p:to>
                                    </p:animClr>
                                    <p:set>
                                      <p:cBhvr>
                                        <p:cTn id="24" dur="500" autoRev="1" fill="remove"/>
                                        <p:tgtEl>
                                          <p:spTgt spid="10"/>
                                        </p:tgtEl>
                                        <p:attrNameLst>
                                          <p:attrName>fill.type</p:attrName>
                                        </p:attrNameLst>
                                      </p:cBhvr>
                                      <p:to>
                                        <p:strVal val="solid"/>
                                      </p:to>
                                    </p:set>
                                    <p:set>
                                      <p:cBhvr>
                                        <p:cTn id="25" dur="500" autoRev="1" fill="remove"/>
                                        <p:tgtEl>
                                          <p:spTgt spid="10"/>
                                        </p:tgtEl>
                                        <p:attrNameLst>
                                          <p:attrName>fill.on</p:attrName>
                                        </p:attrNameLst>
                                      </p:cBhvr>
                                      <p:to>
                                        <p:strVal val="true"/>
                                      </p:to>
                                    </p:set>
                                  </p:childTnLst>
                                </p:cTn>
                              </p:par>
                            </p:childTnLst>
                          </p:cTn>
                        </p:par>
                        <p:par>
                          <p:cTn id="26" fill="hold">
                            <p:stCondLst>
                              <p:cond delay="9500"/>
                            </p:stCondLst>
                            <p:childTnLst>
                              <p:par>
                                <p:cTn id="27" presetID="27" presetClass="emph" presetSubtype="0" fill="remove" grpId="0" nodeType="afterEffect">
                                  <p:stCondLst>
                                    <p:cond delay="500"/>
                                  </p:stCondLst>
                                  <p:childTnLst>
                                    <p:animClr clrSpc="rgb" dir="cw">
                                      <p:cBhvr override="childStyle">
                                        <p:cTn id="28" dur="500" autoRev="1" fill="remove"/>
                                        <p:tgtEl>
                                          <p:spTgt spid="11"/>
                                        </p:tgtEl>
                                        <p:attrNameLst>
                                          <p:attrName>style.color</p:attrName>
                                        </p:attrNameLst>
                                      </p:cBhvr>
                                      <p:to>
                                        <a:schemeClr val="bg1"/>
                                      </p:to>
                                    </p:animClr>
                                    <p:animClr clrSpc="rgb" dir="cw">
                                      <p:cBhvr>
                                        <p:cTn id="29" dur="500" autoRev="1" fill="remove"/>
                                        <p:tgtEl>
                                          <p:spTgt spid="11"/>
                                        </p:tgtEl>
                                        <p:attrNameLst>
                                          <p:attrName>fillcolor</p:attrName>
                                        </p:attrNameLst>
                                      </p:cBhvr>
                                      <p:to>
                                        <a:schemeClr val="bg1"/>
                                      </p:to>
                                    </p:animClr>
                                    <p:set>
                                      <p:cBhvr>
                                        <p:cTn id="30" dur="500" autoRev="1" fill="remove"/>
                                        <p:tgtEl>
                                          <p:spTgt spid="11"/>
                                        </p:tgtEl>
                                        <p:attrNameLst>
                                          <p:attrName>fill.type</p:attrName>
                                        </p:attrNameLst>
                                      </p:cBhvr>
                                      <p:to>
                                        <p:strVal val="solid"/>
                                      </p:to>
                                    </p:set>
                                    <p:set>
                                      <p:cBhvr>
                                        <p:cTn id="31" dur="500" autoRev="1" fill="remove"/>
                                        <p:tgtEl>
                                          <p:spTgt spid="11"/>
                                        </p:tgtEl>
                                        <p:attrNameLst>
                                          <p:attrName>fill.on</p:attrName>
                                        </p:attrNameLst>
                                      </p:cBhvr>
                                      <p:to>
                                        <p:strVal val="true"/>
                                      </p:to>
                                    </p:set>
                                  </p:childTnLst>
                                </p:cTn>
                              </p:par>
                            </p:childTnLst>
                          </p:cTn>
                        </p:par>
                        <p:par>
                          <p:cTn id="32" fill="hold">
                            <p:stCondLst>
                              <p:cond delay="11000"/>
                            </p:stCondLst>
                            <p:childTnLst>
                              <p:par>
                                <p:cTn id="33" presetID="27" presetClass="emph" presetSubtype="0" fill="remove" grpId="0" nodeType="afterEffect">
                                  <p:stCondLst>
                                    <p:cond delay="500"/>
                                  </p:stCondLst>
                                  <p:childTnLst>
                                    <p:animClr clrSpc="rgb" dir="cw">
                                      <p:cBhvr override="childStyle">
                                        <p:cTn id="34" dur="500" autoRev="1" fill="remove"/>
                                        <p:tgtEl>
                                          <p:spTgt spid="12"/>
                                        </p:tgtEl>
                                        <p:attrNameLst>
                                          <p:attrName>style.color</p:attrName>
                                        </p:attrNameLst>
                                      </p:cBhvr>
                                      <p:to>
                                        <a:schemeClr val="bg1"/>
                                      </p:to>
                                    </p:animClr>
                                    <p:animClr clrSpc="rgb" dir="cw">
                                      <p:cBhvr>
                                        <p:cTn id="35" dur="500" autoRev="1" fill="remove"/>
                                        <p:tgtEl>
                                          <p:spTgt spid="12"/>
                                        </p:tgtEl>
                                        <p:attrNameLst>
                                          <p:attrName>fillcolor</p:attrName>
                                        </p:attrNameLst>
                                      </p:cBhvr>
                                      <p:to>
                                        <a:schemeClr val="bg1"/>
                                      </p:to>
                                    </p:animClr>
                                    <p:set>
                                      <p:cBhvr>
                                        <p:cTn id="36" dur="500" autoRev="1" fill="remove"/>
                                        <p:tgtEl>
                                          <p:spTgt spid="12"/>
                                        </p:tgtEl>
                                        <p:attrNameLst>
                                          <p:attrName>fill.type</p:attrName>
                                        </p:attrNameLst>
                                      </p:cBhvr>
                                      <p:to>
                                        <p:strVal val="solid"/>
                                      </p:to>
                                    </p:set>
                                    <p:set>
                                      <p:cBhvr>
                                        <p:cTn id="37"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grpSp>
        <p:nvGrpSpPr>
          <p:cNvPr id="5" name="Group 4"/>
          <p:cNvGrpSpPr/>
          <p:nvPr/>
        </p:nvGrpSpPr>
        <p:grpSpPr>
          <a:xfrm>
            <a:off x="667657" y="1506677"/>
            <a:ext cx="8438254" cy="4262745"/>
            <a:chOff x="876292" y="1107541"/>
            <a:chExt cx="7779676" cy="302177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1262742"/>
              <a:ext cx="7772416" cy="139337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5997" y="1291770"/>
              <a:ext cx="638629" cy="283754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550" y="1107541"/>
              <a:ext cx="951625" cy="172999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2" y="2706912"/>
              <a:ext cx="7772416" cy="1393371"/>
            </a:xfrm>
            <a:prstGeom prst="rect">
              <a:avLst/>
            </a:prstGeom>
          </p:spPr>
        </p:pic>
      </p:grpSp>
      <p:sp>
        <p:nvSpPr>
          <p:cNvPr id="27" name="TextBox 26"/>
          <p:cNvSpPr txBox="1"/>
          <p:nvPr/>
        </p:nvSpPr>
        <p:spPr>
          <a:xfrm>
            <a:off x="891650" y="522506"/>
            <a:ext cx="7741701" cy="461665"/>
          </a:xfrm>
          <a:prstGeom prst="rect">
            <a:avLst/>
          </a:prstGeom>
          <a:noFill/>
        </p:spPr>
        <p:txBody>
          <a:bodyPr wrap="square" rtlCol="0">
            <a:spAutoFit/>
          </a:bodyPr>
          <a:lstStyle/>
          <a:p>
            <a:pPr algn="ctr"/>
            <a:r>
              <a:rPr lang="en-US" sz="2400" dirty="0" smtClean="0">
                <a:latin typeface="Berlin Sans FB" panose="020E0602020502020306" pitchFamily="34" charset="0"/>
              </a:rPr>
              <a:t>Together, the treble clef and bass clef create the </a:t>
            </a:r>
            <a:endParaRPr lang="en-US" sz="2400" dirty="0">
              <a:latin typeface="Berlin Sans FB" panose="020E0602020502020306"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4906" y="3838035"/>
            <a:ext cx="1124142" cy="1550219"/>
          </a:xfrm>
          <a:prstGeom prst="rect">
            <a:avLst/>
          </a:prstGeom>
        </p:spPr>
      </p:pic>
      <p:sp>
        <p:nvSpPr>
          <p:cNvPr id="10" name="Rectangle 9"/>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
        <p:nvSpPr>
          <p:cNvPr id="2" name="Rectangle 1"/>
          <p:cNvSpPr/>
          <p:nvPr/>
        </p:nvSpPr>
        <p:spPr>
          <a:xfrm>
            <a:off x="3043923" y="986121"/>
            <a:ext cx="3437159"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effectLst>
                  <a:outerShdw blurRad="38100" dist="19050" dir="2700000" algn="tl" rotWithShape="0">
                    <a:schemeClr val="dk1">
                      <a:alpha val="40000"/>
                    </a:schemeClr>
                  </a:outerShdw>
                </a:effectLst>
              </a:rPr>
              <a:t>Grand Staff</a:t>
            </a:r>
            <a:endParaRPr lang="en-US" sz="54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803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2250" fill="hold"/>
                                        <p:tgtEl>
                                          <p:spTgt spid="27"/>
                                        </p:tgtEl>
                                        <p:attrNameLst>
                                          <p:attrName>ppt_w</p:attrName>
                                        </p:attrNameLst>
                                      </p:cBhvr>
                                      <p:tavLst>
                                        <p:tav tm="0">
                                          <p:val>
                                            <p:fltVal val="0"/>
                                          </p:val>
                                        </p:tav>
                                        <p:tav tm="100000">
                                          <p:val>
                                            <p:strVal val="#ppt_w"/>
                                          </p:val>
                                        </p:tav>
                                      </p:tavLst>
                                    </p:anim>
                                    <p:anim calcmode="lin" valueType="num">
                                      <p:cBhvr>
                                        <p:cTn id="8" dur="2250" fill="hold"/>
                                        <p:tgtEl>
                                          <p:spTgt spid="27"/>
                                        </p:tgtEl>
                                        <p:attrNameLst>
                                          <p:attrName>ppt_h</p:attrName>
                                        </p:attrNameLst>
                                      </p:cBhvr>
                                      <p:tavLst>
                                        <p:tav tm="0">
                                          <p:val>
                                            <p:fltVal val="0"/>
                                          </p:val>
                                        </p:tav>
                                        <p:tav tm="100000">
                                          <p:val>
                                            <p:strVal val="#ppt_h"/>
                                          </p:val>
                                        </p:tav>
                                      </p:tavLst>
                                    </p:anim>
                                    <p:animEffect transition="in" filter="fade">
                                      <p:cBhvr>
                                        <p:cTn id="9" dur="2250"/>
                                        <p:tgtEl>
                                          <p:spTgt spid="27"/>
                                        </p:tgtEl>
                                      </p:cBhvr>
                                    </p:animEffect>
                                  </p:childTnLst>
                                </p:cTn>
                              </p:par>
                            </p:childTnLst>
                          </p:cTn>
                        </p:par>
                        <p:par>
                          <p:cTn id="10" fill="hold">
                            <p:stCondLst>
                              <p:cond delay="2250"/>
                            </p:stCondLst>
                            <p:childTnLst>
                              <p:par>
                                <p:cTn id="11" presetID="3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style.rotation</p:attrName>
                                        </p:attrNameLst>
                                      </p:cBhvr>
                                      <p:tavLst>
                                        <p:tav tm="0">
                                          <p:val>
                                            <p:fltVal val="90"/>
                                          </p:val>
                                        </p:tav>
                                        <p:tav tm="100000">
                                          <p:val>
                                            <p:fltVal val="0"/>
                                          </p:val>
                                        </p:tav>
                                      </p:tavLst>
                                    </p:anim>
                                    <p:animEffect transition="in" filter="fade">
                                      <p:cBhvr>
                                        <p:cTn id="16" dur="2000"/>
                                        <p:tgtEl>
                                          <p:spTgt spid="2"/>
                                        </p:tgtEl>
                                      </p:cBhvr>
                                    </p:animEffect>
                                  </p:childTnLst>
                                </p:cTn>
                              </p:par>
                            </p:childTnLst>
                          </p:cTn>
                        </p:par>
                        <p:par>
                          <p:cTn id="17" fill="hold">
                            <p:stCondLst>
                              <p:cond delay="425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891650" y="5457371"/>
            <a:ext cx="7741701" cy="461665"/>
          </a:xfrm>
          <a:prstGeom prst="rect">
            <a:avLst/>
          </a:prstGeom>
          <a:noFill/>
        </p:spPr>
        <p:txBody>
          <a:bodyPr wrap="square" rtlCol="0">
            <a:spAutoFit/>
          </a:bodyPr>
          <a:lstStyle/>
          <a:p>
            <a:pPr algn="ctr"/>
            <a:r>
              <a:rPr lang="en-US" sz="2400" dirty="0" smtClean="0">
                <a:latin typeface="Berlin Sans FB" panose="020E0602020502020306" pitchFamily="34" charset="0"/>
              </a:rPr>
              <a:t>Pitches extending outside of the staff use </a:t>
            </a:r>
            <a:r>
              <a:rPr lang="en-US" sz="2400" dirty="0" smtClean="0">
                <a:solidFill>
                  <a:srgbClr val="FF0000"/>
                </a:solidFill>
                <a:latin typeface="Berlin Sans FB" panose="020E0602020502020306" pitchFamily="34" charset="0"/>
              </a:rPr>
              <a:t>ledger lines</a:t>
            </a:r>
            <a:r>
              <a:rPr lang="en-US" sz="2400" dirty="0" smtClean="0">
                <a:latin typeface="Berlin Sans FB" panose="020E0602020502020306" pitchFamily="34" charset="0"/>
              </a:rPr>
              <a:t>.</a:t>
            </a:r>
            <a:endParaRPr lang="en-US" sz="24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566058"/>
            <a:ext cx="7772416" cy="210457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2850243"/>
            <a:ext cx="7772416" cy="210457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971" y="609600"/>
            <a:ext cx="750478" cy="438875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714" y="2946401"/>
            <a:ext cx="1490706" cy="167292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8933" y="420913"/>
            <a:ext cx="1187524" cy="248738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456" y="4137406"/>
            <a:ext cx="1035069" cy="5780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8621" y="4330284"/>
            <a:ext cx="1035069" cy="57807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0786" y="4496634"/>
            <a:ext cx="1035069" cy="57807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361" y="4746438"/>
            <a:ext cx="1056066" cy="578906"/>
          </a:xfrm>
          <a:prstGeom prst="rect">
            <a:avLst/>
          </a:prstGeom>
        </p:spPr>
      </p:pic>
      <p:sp>
        <p:nvSpPr>
          <p:cNvPr id="6" name="Right Arrow 5"/>
          <p:cNvSpPr/>
          <p:nvPr/>
        </p:nvSpPr>
        <p:spPr>
          <a:xfrm rot="14289536">
            <a:off x="8049746" y="5211401"/>
            <a:ext cx="522924" cy="25215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9004" y="618380"/>
            <a:ext cx="1035069" cy="57807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7427" y="791765"/>
            <a:ext cx="1035069" cy="57807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2830" y="435430"/>
            <a:ext cx="1035069" cy="57807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361" y="195529"/>
            <a:ext cx="1056066" cy="578906"/>
          </a:xfrm>
          <a:prstGeom prst="rect">
            <a:avLst/>
          </a:prstGeom>
        </p:spPr>
      </p:pic>
      <p:sp>
        <p:nvSpPr>
          <p:cNvPr id="20" name="Right Arrow 19"/>
          <p:cNvSpPr/>
          <p:nvPr/>
        </p:nvSpPr>
        <p:spPr>
          <a:xfrm rot="14289536">
            <a:off x="8036572" y="705843"/>
            <a:ext cx="522924" cy="25215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115350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750" tmFilter="0, 0; .2, .5; .8, .5; 1, 0"/>
                                        <p:tgtEl>
                                          <p:spTgt spid="27"/>
                                        </p:tgtEl>
                                      </p:cBhvr>
                                    </p:animEffect>
                                    <p:animScale>
                                      <p:cBhvr>
                                        <p:cTn id="7" dur="1875" autoRev="1" fill="hold"/>
                                        <p:tgtEl>
                                          <p:spTgt spid="2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0"/>
                                        <p:tgtEl>
                                          <p:spTgt spid="19"/>
                                        </p:tgtEl>
                                      </p:cBhvr>
                                    </p:animEffect>
                                    <p:anim calcmode="lin" valueType="num">
                                      <p:cBhvr>
                                        <p:cTn id="13" dur="3000" fill="hold"/>
                                        <p:tgtEl>
                                          <p:spTgt spid="19"/>
                                        </p:tgtEl>
                                        <p:attrNameLst>
                                          <p:attrName>ppt_w</p:attrName>
                                        </p:attrNameLst>
                                      </p:cBhvr>
                                      <p:tavLst>
                                        <p:tav tm="0" fmla="#ppt_w*sin(2.5*pi*$)">
                                          <p:val>
                                            <p:fltVal val="0"/>
                                          </p:val>
                                        </p:tav>
                                        <p:tav tm="100000">
                                          <p:val>
                                            <p:fltVal val="1"/>
                                          </p:val>
                                        </p:tav>
                                      </p:tavLst>
                                    </p:anim>
                                    <p:anim calcmode="lin" valueType="num">
                                      <p:cBhvr>
                                        <p:cTn id="14" dur="3000" fill="hold"/>
                                        <p:tgtEl>
                                          <p:spTgt spid="19"/>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anim calcmode="lin" valueType="num">
                                      <p:cBhvr>
                                        <p:cTn id="18" dur="3000" fill="hold"/>
                                        <p:tgtEl>
                                          <p:spTgt spid="5"/>
                                        </p:tgtEl>
                                        <p:attrNameLst>
                                          <p:attrName>ppt_w</p:attrName>
                                        </p:attrNameLst>
                                      </p:cBhvr>
                                      <p:tavLst>
                                        <p:tav tm="0" fmla="#ppt_w*sin(2.5*pi*$)">
                                          <p:val>
                                            <p:fltVal val="0"/>
                                          </p:val>
                                        </p:tav>
                                        <p:tav tm="100000">
                                          <p:val>
                                            <p:fltVal val="1"/>
                                          </p:val>
                                        </p:tav>
                                      </p:tavLst>
                                    </p:anim>
                                    <p:anim calcmode="lin" valueType="num">
                                      <p:cBhvr>
                                        <p:cTn id="1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27" name="TextBox 26"/>
          <p:cNvSpPr txBox="1"/>
          <p:nvPr/>
        </p:nvSpPr>
        <p:spPr>
          <a:xfrm>
            <a:off x="891650" y="522506"/>
            <a:ext cx="7741701" cy="461665"/>
          </a:xfrm>
          <a:prstGeom prst="rect">
            <a:avLst/>
          </a:prstGeom>
          <a:noFill/>
        </p:spPr>
        <p:txBody>
          <a:bodyPr wrap="square" rtlCol="0">
            <a:spAutoFit/>
          </a:bodyPr>
          <a:lstStyle/>
          <a:p>
            <a:pPr algn="ctr"/>
            <a:r>
              <a:rPr lang="en-US" sz="2400" dirty="0" smtClean="0">
                <a:latin typeface="Berlin Sans FB" panose="020E0602020502020306" pitchFamily="34" charset="0"/>
              </a:rPr>
              <a:t>Keys on the piano keyboard represent pitches.</a:t>
            </a:r>
            <a:endParaRPr lang="en-US" sz="2400" dirty="0">
              <a:latin typeface="Berlin Sans FB" panose="020E0602020502020306" pitchFamily="34" charset="0"/>
            </a:endParaRPr>
          </a:p>
        </p:txBody>
      </p:sp>
      <p:grpSp>
        <p:nvGrpSpPr>
          <p:cNvPr id="6" name="Group 5"/>
          <p:cNvGrpSpPr/>
          <p:nvPr/>
        </p:nvGrpSpPr>
        <p:grpSpPr>
          <a:xfrm>
            <a:off x="434516" y="1107541"/>
            <a:ext cx="8655968" cy="3021770"/>
            <a:chOff x="0" y="1107541"/>
            <a:chExt cx="8655968" cy="3021770"/>
          </a:xfrm>
        </p:grpSpPr>
        <p:grpSp>
          <p:nvGrpSpPr>
            <p:cNvPr id="18" name="Group 17"/>
            <p:cNvGrpSpPr/>
            <p:nvPr/>
          </p:nvGrpSpPr>
          <p:grpSpPr>
            <a:xfrm>
              <a:off x="0" y="1107541"/>
              <a:ext cx="8655968" cy="3021770"/>
              <a:chOff x="876292" y="1107541"/>
              <a:chExt cx="7779676" cy="302177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1262742"/>
                <a:ext cx="7772416" cy="139337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5997" y="1291770"/>
                <a:ext cx="638629" cy="283754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550" y="1107541"/>
                <a:ext cx="672151" cy="172999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2" y="2706912"/>
                <a:ext cx="7772416" cy="1393371"/>
              </a:xfrm>
              <a:prstGeom prst="rect">
                <a:avLst/>
              </a:prstGeom>
            </p:spPr>
          </p:pic>
        </p:gr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968" y="2653270"/>
              <a:ext cx="591954" cy="345117"/>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2315" y="2431327"/>
              <a:ext cx="560371" cy="37998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483" y="2762125"/>
              <a:ext cx="591954" cy="34511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416" y="2874771"/>
              <a:ext cx="591954" cy="34511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661" y="2988476"/>
              <a:ext cx="591954" cy="330273"/>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7584" y="3110316"/>
              <a:ext cx="591954" cy="345117"/>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668" y="3219888"/>
              <a:ext cx="591954" cy="34511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679" y="3345966"/>
              <a:ext cx="591954" cy="345117"/>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4333" y="2361795"/>
              <a:ext cx="591954" cy="345117"/>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772" y="2274413"/>
              <a:ext cx="591954" cy="345117"/>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211" y="2146690"/>
              <a:ext cx="591954" cy="345117"/>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9650" y="2018967"/>
              <a:ext cx="591954" cy="345117"/>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89" y="1918138"/>
              <a:ext cx="591954" cy="345117"/>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6528" y="1790415"/>
              <a:ext cx="591954" cy="345117"/>
            </a:xfrm>
            <a:prstGeom prst="rect">
              <a:avLst/>
            </a:prstGeom>
          </p:spPr>
        </p:pic>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308" y="2742593"/>
            <a:ext cx="922084" cy="1161748"/>
          </a:xfrm>
          <a:prstGeom prst="rect">
            <a:avLst/>
          </a:prstGeom>
        </p:spPr>
      </p:pic>
      <p:grpSp>
        <p:nvGrpSpPr>
          <p:cNvPr id="8" name="Group 7"/>
          <p:cNvGrpSpPr/>
          <p:nvPr/>
        </p:nvGrpSpPr>
        <p:grpSpPr>
          <a:xfrm>
            <a:off x="543004" y="4628279"/>
            <a:ext cx="8612711" cy="2082724"/>
            <a:chOff x="-252484" y="4628279"/>
            <a:chExt cx="9300624" cy="2082724"/>
          </a:xfrm>
        </p:grpSpPr>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3314" y="4628279"/>
              <a:ext cx="4664826" cy="2082724"/>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84" y="4628279"/>
              <a:ext cx="4664826" cy="2082724"/>
            </a:xfrm>
            <a:prstGeom prst="rect">
              <a:avLst/>
            </a:prstGeom>
          </p:spPr>
        </p:pic>
      </p:grpSp>
      <p:cxnSp>
        <p:nvCxnSpPr>
          <p:cNvPr id="9" name="Straight Connector 8"/>
          <p:cNvCxnSpPr/>
          <p:nvPr/>
        </p:nvCxnSpPr>
        <p:spPr>
          <a:xfrm flipH="1">
            <a:off x="5031547" y="2837539"/>
            <a:ext cx="165470" cy="2525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52200" y="3720027"/>
            <a:ext cx="1124868" cy="16429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55868" y="2191525"/>
            <a:ext cx="839610" cy="29960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43631" y="6558283"/>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126027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0" tmFilter="0, 0; .2, .5; .8, .5; 1, 0"/>
                                        <p:tgtEl>
                                          <p:spTgt spid="27"/>
                                        </p:tgtEl>
                                      </p:cBhvr>
                                    </p:animEffect>
                                    <p:animScale>
                                      <p:cBhvr>
                                        <p:cTn id="7" dur="2500" autoRev="1" fill="hold"/>
                                        <p:tgtEl>
                                          <p:spTgt spid="27"/>
                                        </p:tgtEl>
                                      </p:cBhvr>
                                      <p:by x="105000" y="105000"/>
                                    </p:animScale>
                                  </p:childTnLst>
                                </p:cTn>
                              </p:par>
                            </p:childTnLst>
                          </p:cTn>
                        </p:par>
                        <p:par>
                          <p:cTn id="8" fill="hold">
                            <p:stCondLst>
                              <p:cond delay="5000"/>
                            </p:stCondLst>
                            <p:childTnLst>
                              <p:par>
                                <p:cTn id="9" presetID="6" presetClass="emph" presetSubtype="0" fill="hold" nodeType="afterEffect">
                                  <p:stCondLst>
                                    <p:cond delay="0"/>
                                  </p:stCondLst>
                                  <p:childTnLst>
                                    <p:animScale>
                                      <p:cBhvr>
                                        <p:cTn id="10" dur="2000" fill="hold"/>
                                        <p:tgtEl>
                                          <p:spTgt spid="34"/>
                                        </p:tgtEl>
                                      </p:cBhvr>
                                      <p:by x="150000" y="150000"/>
                                    </p:animScale>
                                  </p:childTnLst>
                                </p:cTn>
                              </p:par>
                            </p:childTnLst>
                          </p:cTn>
                        </p:par>
                        <p:par>
                          <p:cTn id="11" fill="hold">
                            <p:stCondLst>
                              <p:cond delay="7000"/>
                            </p:stCondLst>
                            <p:childTnLst>
                              <p:par>
                                <p:cTn id="12" presetID="6" presetClass="emph" presetSubtype="0" fill="hold" nodeType="afterEffect">
                                  <p:stCondLst>
                                    <p:cond delay="0"/>
                                  </p:stCondLst>
                                  <p:childTnLst>
                                    <p:animScale>
                                      <p:cBhvr>
                                        <p:cTn id="13" dur="2000" fill="hold"/>
                                        <p:tgtEl>
                                          <p:spTgt spid="9"/>
                                        </p:tgtEl>
                                      </p:cBhvr>
                                      <p:by x="150000" y="150000"/>
                                    </p:animScale>
                                  </p:childTnLst>
                                </p:cTn>
                              </p:par>
                            </p:childTnLst>
                          </p:cTn>
                        </p:par>
                        <p:par>
                          <p:cTn id="14" fill="hold">
                            <p:stCondLst>
                              <p:cond delay="9000"/>
                            </p:stCondLst>
                            <p:childTnLst>
                              <p:par>
                                <p:cTn id="15" presetID="6" presetClass="emph" presetSubtype="0" fill="hold" nodeType="afterEffect">
                                  <p:stCondLst>
                                    <p:cond delay="0"/>
                                  </p:stCondLst>
                                  <p:childTnLst>
                                    <p:animScale>
                                      <p:cBhvr>
                                        <p:cTn id="1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27" name="TextBox 26"/>
          <p:cNvSpPr txBox="1"/>
          <p:nvPr/>
        </p:nvSpPr>
        <p:spPr>
          <a:xfrm>
            <a:off x="595087" y="1331137"/>
            <a:ext cx="8302170" cy="4524315"/>
          </a:xfrm>
          <a:prstGeom prst="rect">
            <a:avLst/>
          </a:prstGeom>
          <a:noFill/>
        </p:spPr>
        <p:txBody>
          <a:bodyPr wrap="square" rtlCol="0">
            <a:spAutoFit/>
          </a:bodyPr>
          <a:lstStyle/>
          <a:p>
            <a:pPr marL="457200" indent="-457200">
              <a:buAutoNum type="arabicPeriod"/>
            </a:pPr>
            <a:r>
              <a:rPr lang="en-US" sz="2400" dirty="0">
                <a:latin typeface="Berlin Sans FB" panose="020E0602020502020306" pitchFamily="34" charset="0"/>
              </a:rPr>
              <a:t> A way to remember the note names in the treble clef spaces is to use which rhyming words? </a:t>
            </a:r>
            <a:endParaRPr lang="en-US" sz="2400" dirty="0" smtClean="0">
              <a:latin typeface="Berlin Sans FB" panose="020E0602020502020306" pitchFamily="34" charset="0"/>
            </a:endParaRPr>
          </a:p>
          <a:p>
            <a:pPr marL="457200" indent="-457200">
              <a:buAutoNum type="arabicPeriod"/>
            </a:pPr>
            <a:r>
              <a:rPr lang="en-US" sz="2400" dirty="0">
                <a:latin typeface="Berlin Sans FB" panose="020E0602020502020306" pitchFamily="34" charset="0"/>
              </a:rPr>
              <a:t>A way to remember the note names on the treble clef lines is to use which saying</a:t>
            </a:r>
            <a:r>
              <a:rPr lang="en-US" sz="2400" dirty="0" smtClean="0">
                <a:latin typeface="Berlin Sans FB" panose="020E0602020502020306" pitchFamily="34" charset="0"/>
              </a:rPr>
              <a:t>?</a:t>
            </a:r>
          </a:p>
          <a:p>
            <a:pPr marL="457200" indent="-457200">
              <a:buAutoNum type="arabicPeriod"/>
            </a:pPr>
            <a:r>
              <a:rPr lang="en-US" sz="2400" dirty="0">
                <a:latin typeface="Berlin Sans FB" panose="020E0602020502020306" pitchFamily="34" charset="0"/>
              </a:rPr>
              <a:t>A way to remember the note names in the bass clef spaces is to use which saying</a:t>
            </a:r>
            <a:r>
              <a:rPr lang="en-US" sz="2400" dirty="0" smtClean="0">
                <a:latin typeface="Berlin Sans FB" panose="020E0602020502020306" pitchFamily="34" charset="0"/>
              </a:rPr>
              <a:t>?</a:t>
            </a:r>
          </a:p>
          <a:p>
            <a:pPr marL="457200" indent="-457200">
              <a:buAutoNum type="arabicPeriod"/>
            </a:pPr>
            <a:r>
              <a:rPr lang="en-US" sz="2400" dirty="0">
                <a:latin typeface="Berlin Sans FB" panose="020E0602020502020306" pitchFamily="34" charset="0"/>
              </a:rPr>
              <a:t>A way to remember the note names on the bass clef lines is to use which saying</a:t>
            </a:r>
            <a:r>
              <a:rPr lang="en-US" sz="2400" dirty="0" smtClean="0">
                <a:latin typeface="Berlin Sans FB" panose="020E0602020502020306" pitchFamily="34" charset="0"/>
              </a:rPr>
              <a:t>?</a:t>
            </a:r>
          </a:p>
          <a:p>
            <a:pPr marL="457200" indent="-457200">
              <a:buAutoNum type="arabicPeriod"/>
            </a:pPr>
            <a:r>
              <a:rPr lang="en-US" sz="2400" dirty="0">
                <a:latin typeface="Berlin Sans FB" panose="020E0602020502020306" pitchFamily="34" charset="0"/>
              </a:rPr>
              <a:t>________ are used with pitches that extend beyond the staff</a:t>
            </a:r>
            <a:r>
              <a:rPr lang="en-US" sz="2400" dirty="0" smtClean="0">
                <a:latin typeface="Berlin Sans FB" panose="020E0602020502020306" pitchFamily="34" charset="0"/>
              </a:rPr>
              <a:t>.</a:t>
            </a:r>
          </a:p>
          <a:p>
            <a:pPr marL="457200" indent="-457200">
              <a:buAutoNum type="arabicPeriod"/>
            </a:pPr>
            <a:r>
              <a:rPr lang="en-US" sz="2400" dirty="0">
                <a:latin typeface="Berlin Sans FB" panose="020E0602020502020306" pitchFamily="34" charset="0"/>
              </a:rPr>
              <a:t>The __________ is the treble clef and bass clef combined</a:t>
            </a:r>
            <a:r>
              <a:rPr lang="en-US" sz="2400" dirty="0" smtClean="0">
                <a:latin typeface="Berlin Sans FB" panose="020E0602020502020306" pitchFamily="34" charset="0"/>
              </a:rPr>
              <a:t>.</a:t>
            </a:r>
          </a:p>
          <a:p>
            <a:pPr marL="457200" indent="-457200">
              <a:buAutoNum type="arabicPeriod"/>
            </a:pPr>
            <a:r>
              <a:rPr lang="en-US" sz="2400" dirty="0" smtClean="0">
                <a:latin typeface="Berlin Sans FB" panose="020E0602020502020306" pitchFamily="34" charset="0"/>
              </a:rPr>
              <a:t>__________ represent pitches on the piano keyboard?</a:t>
            </a:r>
          </a:p>
          <a:p>
            <a:pPr marL="457200" indent="-457200">
              <a:buAutoNum type="arabicPeriod"/>
            </a:pPr>
            <a:r>
              <a:rPr lang="en-US" sz="2400" dirty="0" smtClean="0">
                <a:latin typeface="Berlin Sans FB" panose="020E0602020502020306" pitchFamily="34" charset="0"/>
              </a:rPr>
              <a:t>Critical Thinking: Name the 7 letters in the musical alphabet.</a:t>
            </a:r>
            <a:endParaRPr lang="en-US" sz="2400" dirty="0">
              <a:latin typeface="Berlin Sans FB" panose="020E0602020502020306" pitchFamily="34" charset="0"/>
            </a:endParaRPr>
          </a:p>
        </p:txBody>
      </p:sp>
      <p:sp>
        <p:nvSpPr>
          <p:cNvPr id="5" name="Rectangle 4"/>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95802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7534435" cy="3416320"/>
          </a:xfrm>
          <a:prstGeom prst="rect">
            <a:avLst/>
          </a:prstGeom>
          <a:noFill/>
        </p:spPr>
        <p:txBody>
          <a:bodyPr wrap="none" lIns="91440" tIns="45720" rIns="91440" bIns="45720">
            <a:spAutoFit/>
          </a:bodyPr>
          <a:lstStyle/>
          <a:p>
            <a:pPr marL="457200" indent="-457200">
              <a:buAutoNum type="arabicPeriod"/>
            </a:pPr>
            <a:r>
              <a:rPr lang="en-US" sz="5400" dirty="0" smtClean="0">
                <a:latin typeface="Berlin Sans FB" panose="020E0602020502020306" pitchFamily="34" charset="0"/>
              </a:rPr>
              <a:t>A way to remember</a:t>
            </a:r>
          </a:p>
          <a:p>
            <a:r>
              <a:rPr lang="en-US" sz="5400" dirty="0" smtClean="0">
                <a:latin typeface="Berlin Sans FB" panose="020E0602020502020306" pitchFamily="34" charset="0"/>
              </a:rPr>
              <a:t> the note names in the </a:t>
            </a:r>
          </a:p>
          <a:p>
            <a:r>
              <a:rPr lang="en-US" sz="5400" dirty="0" smtClean="0">
                <a:latin typeface="Berlin Sans FB" panose="020E0602020502020306" pitchFamily="34" charset="0"/>
              </a:rPr>
              <a:t>treble clef spaces is to use </a:t>
            </a:r>
          </a:p>
          <a:p>
            <a:r>
              <a:rPr lang="en-US" sz="5400" dirty="0" smtClean="0">
                <a:latin typeface="Berlin Sans FB" panose="020E0602020502020306" pitchFamily="34" charset="0"/>
              </a:rPr>
              <a:t>which rhyming words? </a:t>
            </a:r>
            <a:endParaRPr lang="en-US" sz="5400" dirty="0">
              <a:latin typeface="Berlin Sans FB" panose="020E0602020502020306" pitchFamily="34" charset="0"/>
            </a:endParaRPr>
          </a:p>
        </p:txBody>
      </p:sp>
      <p:sp>
        <p:nvSpPr>
          <p:cNvPr id="5" name="Rectangle 4"/>
          <p:cNvSpPr/>
          <p:nvPr/>
        </p:nvSpPr>
        <p:spPr>
          <a:xfrm>
            <a:off x="1852096" y="5270896"/>
            <a:ext cx="5820824" cy="1569660"/>
          </a:xfrm>
          <a:prstGeom prst="rect">
            <a:avLst/>
          </a:prstGeom>
          <a:noFill/>
          <a:ln>
            <a:noFill/>
          </a:ln>
        </p:spPr>
        <p:txBody>
          <a:bodyPr wrap="none" lIns="91440" tIns="45720" rIns="91440" bIns="45720">
            <a:spAutoFit/>
          </a:bodyPr>
          <a:lstStyle/>
          <a:p>
            <a:pPr algn="ctr"/>
            <a:r>
              <a:rPr lang="en-US" sz="9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Space-Face</a:t>
            </a:r>
            <a:endParaRPr lang="en-US" sz="9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1259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8662949" cy="3416320"/>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2. A </a:t>
            </a:r>
            <a:r>
              <a:rPr lang="en-US" sz="5400" dirty="0">
                <a:latin typeface="Berlin Sans FB" panose="020E0602020502020306" pitchFamily="34" charset="0"/>
              </a:rPr>
              <a:t>way to remember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note </a:t>
            </a:r>
            <a:r>
              <a:rPr lang="en-US" sz="5400" dirty="0">
                <a:latin typeface="Berlin Sans FB" panose="020E0602020502020306" pitchFamily="34" charset="0"/>
              </a:rPr>
              <a:t>names on the treble clef </a:t>
            </a:r>
            <a:endParaRPr lang="en-US" sz="5400" dirty="0" smtClean="0">
              <a:latin typeface="Berlin Sans FB" panose="020E0602020502020306" pitchFamily="34" charset="0"/>
            </a:endParaRPr>
          </a:p>
          <a:p>
            <a:r>
              <a:rPr lang="en-US" sz="5400" dirty="0" smtClean="0">
                <a:latin typeface="Berlin Sans FB" panose="020E0602020502020306" pitchFamily="34" charset="0"/>
              </a:rPr>
              <a:t>lines </a:t>
            </a:r>
            <a:r>
              <a:rPr lang="en-US" sz="5400" dirty="0">
                <a:latin typeface="Berlin Sans FB" panose="020E0602020502020306" pitchFamily="34" charset="0"/>
              </a:rPr>
              <a:t>is to use which saying?</a:t>
            </a:r>
          </a:p>
          <a:p>
            <a:pPr marL="457200" indent="-457200">
              <a:buAutoNum type="arabicPeriod"/>
            </a:pPr>
            <a:endParaRPr lang="en-US" sz="5400" dirty="0">
              <a:latin typeface="Berlin Sans FB" panose="020E0602020502020306" pitchFamily="34" charset="0"/>
            </a:endParaRPr>
          </a:p>
        </p:txBody>
      </p:sp>
      <p:sp>
        <p:nvSpPr>
          <p:cNvPr id="5" name="Rectangle 4"/>
          <p:cNvSpPr/>
          <p:nvPr/>
        </p:nvSpPr>
        <p:spPr>
          <a:xfrm>
            <a:off x="101074" y="5270896"/>
            <a:ext cx="9322873"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Every Good Boy Does Fine</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3006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8451353" cy="3416320"/>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3. </a:t>
            </a:r>
            <a:r>
              <a:rPr lang="en-US" sz="5400" dirty="0">
                <a:latin typeface="Berlin Sans FB" panose="020E0602020502020306" pitchFamily="34" charset="0"/>
              </a:rPr>
              <a:t>A way to remember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note </a:t>
            </a:r>
            <a:r>
              <a:rPr lang="en-US" sz="5400" dirty="0">
                <a:latin typeface="Berlin Sans FB" panose="020E0602020502020306" pitchFamily="34" charset="0"/>
              </a:rPr>
              <a:t>names in the bass clef </a:t>
            </a:r>
            <a:endParaRPr lang="en-US" sz="5400" dirty="0" smtClean="0">
              <a:latin typeface="Berlin Sans FB" panose="020E0602020502020306" pitchFamily="34" charset="0"/>
            </a:endParaRPr>
          </a:p>
          <a:p>
            <a:r>
              <a:rPr lang="en-US" sz="5400" dirty="0" smtClean="0">
                <a:latin typeface="Berlin Sans FB" panose="020E0602020502020306" pitchFamily="34" charset="0"/>
              </a:rPr>
              <a:t>spaces </a:t>
            </a:r>
            <a:r>
              <a:rPr lang="en-US" sz="5400" dirty="0">
                <a:latin typeface="Berlin Sans FB" panose="020E0602020502020306" pitchFamily="34" charset="0"/>
              </a:rPr>
              <a:t>is to use which saying?</a:t>
            </a:r>
          </a:p>
          <a:p>
            <a:r>
              <a:rPr lang="en-US" sz="5400" dirty="0" smtClean="0">
                <a:latin typeface="Berlin Sans FB" panose="020E0602020502020306" pitchFamily="34" charset="0"/>
              </a:rPr>
              <a:t> </a:t>
            </a:r>
            <a:endParaRPr lang="en-US" sz="5400" dirty="0">
              <a:latin typeface="Berlin Sans FB" panose="020E0602020502020306" pitchFamily="34" charset="0"/>
            </a:endParaRPr>
          </a:p>
        </p:txBody>
      </p:sp>
      <p:sp>
        <p:nvSpPr>
          <p:cNvPr id="5" name="Rectangle 4"/>
          <p:cNvSpPr/>
          <p:nvPr/>
        </p:nvSpPr>
        <p:spPr>
          <a:xfrm>
            <a:off x="1476070" y="5270896"/>
            <a:ext cx="6572890"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All Cows Eat Grass</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18925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8172430" cy="3416320"/>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4. </a:t>
            </a:r>
            <a:r>
              <a:rPr lang="en-US" sz="5400" dirty="0">
                <a:latin typeface="Berlin Sans FB" panose="020E0602020502020306" pitchFamily="34" charset="0"/>
              </a:rPr>
              <a:t>A way to remember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note </a:t>
            </a:r>
            <a:r>
              <a:rPr lang="en-US" sz="5400" dirty="0">
                <a:latin typeface="Berlin Sans FB" panose="020E0602020502020306" pitchFamily="34" charset="0"/>
              </a:rPr>
              <a:t>names on the bass clef </a:t>
            </a:r>
            <a:endParaRPr lang="en-US" sz="5400" dirty="0" smtClean="0">
              <a:latin typeface="Berlin Sans FB" panose="020E0602020502020306" pitchFamily="34" charset="0"/>
            </a:endParaRPr>
          </a:p>
          <a:p>
            <a:r>
              <a:rPr lang="en-US" sz="5400" dirty="0" smtClean="0">
                <a:latin typeface="Berlin Sans FB" panose="020E0602020502020306" pitchFamily="34" charset="0"/>
              </a:rPr>
              <a:t>lines </a:t>
            </a:r>
            <a:r>
              <a:rPr lang="en-US" sz="5400" dirty="0">
                <a:latin typeface="Berlin Sans FB" panose="020E0602020502020306" pitchFamily="34" charset="0"/>
              </a:rPr>
              <a:t>is to use which saying?</a:t>
            </a:r>
          </a:p>
          <a:p>
            <a:r>
              <a:rPr lang="en-US" sz="5400" dirty="0" smtClean="0">
                <a:latin typeface="Berlin Sans FB" panose="020E0602020502020306" pitchFamily="34" charset="0"/>
              </a:rPr>
              <a:t> </a:t>
            </a:r>
            <a:endParaRPr lang="en-US" sz="5400" dirty="0">
              <a:latin typeface="Berlin Sans FB" panose="020E0602020502020306" pitchFamily="34" charset="0"/>
            </a:endParaRPr>
          </a:p>
        </p:txBody>
      </p:sp>
      <p:sp>
        <p:nvSpPr>
          <p:cNvPr id="5" name="Rectangle 4"/>
          <p:cNvSpPr/>
          <p:nvPr/>
        </p:nvSpPr>
        <p:spPr>
          <a:xfrm>
            <a:off x="35907" y="5270896"/>
            <a:ext cx="9453229"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Good Boys Do Fine Always</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57817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8156400" cy="3416320"/>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5. </a:t>
            </a:r>
            <a:r>
              <a:rPr lang="en-US" sz="5400" dirty="0">
                <a:latin typeface="Berlin Sans FB" panose="020E0602020502020306" pitchFamily="34" charset="0"/>
              </a:rPr>
              <a:t>________ are used with </a:t>
            </a:r>
            <a:endParaRPr lang="en-US" sz="5400" dirty="0" smtClean="0">
              <a:latin typeface="Berlin Sans FB" panose="020E0602020502020306" pitchFamily="34" charset="0"/>
            </a:endParaRPr>
          </a:p>
          <a:p>
            <a:r>
              <a:rPr lang="en-US" sz="5400" dirty="0" smtClean="0">
                <a:latin typeface="Berlin Sans FB" panose="020E0602020502020306" pitchFamily="34" charset="0"/>
              </a:rPr>
              <a:t>pitches </a:t>
            </a:r>
            <a:r>
              <a:rPr lang="en-US" sz="5400" dirty="0">
                <a:latin typeface="Berlin Sans FB" panose="020E0602020502020306" pitchFamily="34" charset="0"/>
              </a:rPr>
              <a:t>that extend beyond </a:t>
            </a:r>
            <a:endParaRPr lang="en-US" sz="5400" dirty="0" smtClean="0">
              <a:latin typeface="Berlin Sans FB" panose="020E0602020502020306" pitchFamily="34" charset="0"/>
            </a:endParaRPr>
          </a:p>
          <a:p>
            <a:r>
              <a:rPr lang="en-US" sz="5400" dirty="0" smtClean="0">
                <a:latin typeface="Berlin Sans FB" panose="020E0602020502020306" pitchFamily="34" charset="0"/>
              </a:rPr>
              <a:t>the </a:t>
            </a:r>
            <a:r>
              <a:rPr lang="en-US" sz="5400" dirty="0">
                <a:latin typeface="Berlin Sans FB" panose="020E0602020502020306" pitchFamily="34" charset="0"/>
              </a:rPr>
              <a:t>staff.</a:t>
            </a:r>
          </a:p>
          <a:p>
            <a:endParaRPr lang="en-US" sz="5400" dirty="0">
              <a:latin typeface="Berlin Sans FB" panose="020E0602020502020306" pitchFamily="34" charset="0"/>
            </a:endParaRPr>
          </a:p>
        </p:txBody>
      </p:sp>
      <p:sp>
        <p:nvSpPr>
          <p:cNvPr id="5" name="Rectangle 4"/>
          <p:cNvSpPr/>
          <p:nvPr/>
        </p:nvSpPr>
        <p:spPr>
          <a:xfrm>
            <a:off x="2504278" y="5270896"/>
            <a:ext cx="4516494"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Ledger Lines</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737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C000"/>
          </a:solidFill>
        </p:spPr>
      </p:pic>
      <p:sp>
        <p:nvSpPr>
          <p:cNvPr id="3" name="TextBox 2"/>
          <p:cNvSpPr txBox="1"/>
          <p:nvPr/>
        </p:nvSpPr>
        <p:spPr>
          <a:xfrm>
            <a:off x="3467915" y="319320"/>
            <a:ext cx="2589170"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Staff</a:t>
            </a:r>
            <a:endParaRPr lang="en-US" sz="9600" dirty="0">
              <a:solidFill>
                <a:srgbClr val="002060"/>
              </a:solidFill>
              <a:latin typeface="Berlin Sans FB" panose="020E0602020502020306" pitchFamily="34" charset="0"/>
            </a:endParaRPr>
          </a:p>
        </p:txBody>
      </p:sp>
      <p:sp>
        <p:nvSpPr>
          <p:cNvPr id="13" name="TextBox 12"/>
          <p:cNvSpPr txBox="1"/>
          <p:nvPr/>
        </p:nvSpPr>
        <p:spPr>
          <a:xfrm>
            <a:off x="525315" y="5457371"/>
            <a:ext cx="8474371" cy="461665"/>
          </a:xfrm>
          <a:prstGeom prst="rect">
            <a:avLst/>
          </a:prstGeom>
          <a:noFill/>
        </p:spPr>
        <p:txBody>
          <a:bodyPr wrap="none" rtlCol="0">
            <a:spAutoFit/>
          </a:bodyPr>
          <a:lstStyle/>
          <a:p>
            <a:pPr algn="ctr"/>
            <a:r>
              <a:rPr lang="en-US" sz="2400" dirty="0">
                <a:latin typeface="Berlin Sans FB" panose="020E0602020502020306" pitchFamily="34" charset="0"/>
              </a:rPr>
              <a:t>The staff is a series of 5 lines and 4 spaces where notes are placed.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401" y="2090056"/>
            <a:ext cx="6234195" cy="2304143"/>
          </a:xfrm>
          <a:prstGeom prst="rect">
            <a:avLst/>
          </a:prstGeom>
        </p:spPr>
      </p:pic>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cxnSp>
        <p:nvCxnSpPr>
          <p:cNvPr id="6" name="Straight Arrow Connector 5"/>
          <p:cNvCxnSpPr/>
          <p:nvPr/>
        </p:nvCxnSpPr>
        <p:spPr>
          <a:xfrm>
            <a:off x="1000125" y="4114811"/>
            <a:ext cx="1000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00125" y="3667136"/>
            <a:ext cx="1000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0125" y="3233748"/>
            <a:ext cx="1000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0125" y="2800360"/>
            <a:ext cx="1000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00125" y="2381260"/>
            <a:ext cx="1000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422396" y="3943361"/>
            <a:ext cx="9144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422396" y="3452823"/>
            <a:ext cx="9144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422396" y="2990861"/>
            <a:ext cx="9144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22396" y="2557473"/>
            <a:ext cx="9144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97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500" fill="hold"/>
                                        <p:tgtEl>
                                          <p:spTgt spid="3">
                                            <p:txEl>
                                              <p:pRg st="0" end="0"/>
                                            </p:txEl>
                                          </p:spTgt>
                                        </p:tgtEl>
                                        <p:attrNameLst>
                                          <p:attrName>r</p:attrName>
                                        </p:attrNameLst>
                                      </p:cBhvr>
                                    </p:animRot>
                                  </p:childTnLst>
                                </p:cTn>
                              </p:par>
                            </p:childTnLst>
                          </p:cTn>
                        </p:par>
                        <p:par>
                          <p:cTn id="7" fill="hold">
                            <p:stCondLst>
                              <p:cond delay="1500"/>
                            </p:stCondLst>
                            <p:childTnLst>
                              <p:par>
                                <p:cTn id="8" presetID="26" presetClass="emph" presetSubtype="0" fill="hold" grpId="0" nodeType="afterEffect">
                                  <p:stCondLst>
                                    <p:cond delay="1000"/>
                                  </p:stCondLst>
                                  <p:childTnLst>
                                    <p:animEffect transition="out" filter="fade">
                                      <p:cBhvr>
                                        <p:cTn id="9" dur="4000" tmFilter="0, 0; .2, .5; .8, .5; 1, 0"/>
                                        <p:tgtEl>
                                          <p:spTgt spid="13"/>
                                        </p:tgtEl>
                                      </p:cBhvr>
                                    </p:animEffect>
                                    <p:animScale>
                                      <p:cBhvr>
                                        <p:cTn id="10" dur="2000" autoRev="1" fill="hold"/>
                                        <p:tgtEl>
                                          <p:spTgt spid="13"/>
                                        </p:tgtEl>
                                      </p:cBhvr>
                                      <p:by x="105000" y="105000"/>
                                    </p:animScale>
                                  </p:childTnLst>
                                </p:cTn>
                              </p:par>
                            </p:childTnLst>
                          </p:cTn>
                        </p:par>
                        <p:par>
                          <p:cTn id="11" fill="hold">
                            <p:stCondLst>
                              <p:cond delay="6500"/>
                            </p:stCondLst>
                            <p:childTnLst>
                              <p:par>
                                <p:cTn id="12" presetID="10" presetClass="entr" presetSubtype="0" fill="hold" nodeType="after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par>
                          <p:cTn id="15" fill="hold">
                            <p:stCondLst>
                              <p:cond delay="8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9000"/>
                            </p:stCondLst>
                            <p:childTnLst>
                              <p:par>
                                <p:cTn id="21" presetID="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9500"/>
                            </p:stCondLst>
                            <p:childTnLst>
                              <p:par>
                                <p:cTn id="26" presetID="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105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1" presetClass="entr" presetSubtype="0" fill="hold" nodeType="withEffect">
                                  <p:stCondLst>
                                    <p:cond delay="50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6966972" cy="2585323"/>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6. The </a:t>
            </a:r>
            <a:r>
              <a:rPr lang="en-US" sz="5400" dirty="0">
                <a:latin typeface="Berlin Sans FB" panose="020E0602020502020306" pitchFamily="34" charset="0"/>
              </a:rPr>
              <a:t>__________ is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treble </a:t>
            </a:r>
            <a:r>
              <a:rPr lang="en-US" sz="5400" dirty="0">
                <a:latin typeface="Berlin Sans FB" panose="020E0602020502020306" pitchFamily="34" charset="0"/>
              </a:rPr>
              <a:t>clef and bass clef </a:t>
            </a:r>
            <a:endParaRPr lang="en-US" sz="5400" dirty="0" smtClean="0">
              <a:latin typeface="Berlin Sans FB" panose="020E0602020502020306" pitchFamily="34" charset="0"/>
            </a:endParaRPr>
          </a:p>
          <a:p>
            <a:r>
              <a:rPr lang="en-US" sz="5400" dirty="0" smtClean="0">
                <a:latin typeface="Berlin Sans FB" panose="020E0602020502020306" pitchFamily="34" charset="0"/>
              </a:rPr>
              <a:t>combined</a:t>
            </a:r>
            <a:r>
              <a:rPr lang="en-US" sz="5400" dirty="0">
                <a:latin typeface="Berlin Sans FB" panose="020E0602020502020306" pitchFamily="34" charset="0"/>
              </a:rPr>
              <a:t>.</a:t>
            </a:r>
          </a:p>
        </p:txBody>
      </p:sp>
      <p:sp>
        <p:nvSpPr>
          <p:cNvPr id="5" name="Rectangle 4"/>
          <p:cNvSpPr/>
          <p:nvPr/>
        </p:nvSpPr>
        <p:spPr>
          <a:xfrm>
            <a:off x="2683753" y="5270896"/>
            <a:ext cx="4157548"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Grand Staff</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47178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6830716" cy="3416320"/>
          </a:xfrm>
          <a:prstGeom prst="rect">
            <a:avLst/>
          </a:prstGeom>
          <a:noFill/>
        </p:spPr>
        <p:txBody>
          <a:bodyPr wrap="none" lIns="91440" tIns="45720" rIns="91440" bIns="45720">
            <a:spAutoFit/>
          </a:bodyPr>
          <a:lstStyle/>
          <a:p>
            <a:r>
              <a:rPr lang="en-US" sz="5400" dirty="0">
                <a:latin typeface="Berlin Sans FB" panose="020E0602020502020306" pitchFamily="34" charset="0"/>
              </a:rPr>
              <a:t>7</a:t>
            </a:r>
            <a:r>
              <a:rPr lang="en-US" sz="5400" dirty="0" smtClean="0">
                <a:latin typeface="Berlin Sans FB" panose="020E0602020502020306" pitchFamily="34" charset="0"/>
              </a:rPr>
              <a:t>. </a:t>
            </a:r>
            <a:r>
              <a:rPr lang="en-US" sz="5400" dirty="0">
                <a:latin typeface="Berlin Sans FB" panose="020E0602020502020306" pitchFamily="34" charset="0"/>
              </a:rPr>
              <a:t>__________ represent </a:t>
            </a:r>
            <a:endParaRPr lang="en-US" sz="5400" dirty="0" smtClean="0">
              <a:latin typeface="Berlin Sans FB" panose="020E0602020502020306" pitchFamily="34" charset="0"/>
            </a:endParaRPr>
          </a:p>
          <a:p>
            <a:r>
              <a:rPr lang="en-US" sz="5400" dirty="0" smtClean="0">
                <a:latin typeface="Berlin Sans FB" panose="020E0602020502020306" pitchFamily="34" charset="0"/>
              </a:rPr>
              <a:t>pitches </a:t>
            </a:r>
            <a:r>
              <a:rPr lang="en-US" sz="5400" dirty="0">
                <a:latin typeface="Berlin Sans FB" panose="020E0602020502020306" pitchFamily="34" charset="0"/>
              </a:rPr>
              <a:t>on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piano </a:t>
            </a:r>
            <a:r>
              <a:rPr lang="en-US" sz="5400" dirty="0">
                <a:latin typeface="Berlin Sans FB" panose="020E0602020502020306" pitchFamily="34" charset="0"/>
              </a:rPr>
              <a:t>keyboard?</a:t>
            </a:r>
          </a:p>
          <a:p>
            <a:r>
              <a:rPr lang="en-US" sz="5400" dirty="0" smtClean="0">
                <a:latin typeface="Berlin Sans FB" panose="020E0602020502020306" pitchFamily="34" charset="0"/>
              </a:rPr>
              <a:t> </a:t>
            </a:r>
            <a:endParaRPr lang="en-US" sz="5400" dirty="0">
              <a:latin typeface="Berlin Sans FB" panose="020E0602020502020306" pitchFamily="34" charset="0"/>
            </a:endParaRPr>
          </a:p>
        </p:txBody>
      </p:sp>
      <p:sp>
        <p:nvSpPr>
          <p:cNvPr id="5" name="Rectangle 4"/>
          <p:cNvSpPr/>
          <p:nvPr/>
        </p:nvSpPr>
        <p:spPr>
          <a:xfrm>
            <a:off x="3870104" y="5270896"/>
            <a:ext cx="1784848" cy="1107996"/>
          </a:xfrm>
          <a:prstGeom prst="rect">
            <a:avLst/>
          </a:prstGeom>
          <a:noFill/>
          <a:ln>
            <a:noFill/>
          </a:ln>
        </p:spPr>
        <p:txBody>
          <a:bodyPr wrap="none" lIns="91440" tIns="45720" rIns="91440" bIns="45720">
            <a:spAutoFit/>
          </a:bodyPr>
          <a:lstStyle/>
          <a:p>
            <a:pPr algn="ctr"/>
            <a:r>
              <a:rPr lang="en-US" sz="6600" b="1" cap="none" spc="0"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Keys</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3729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74064" cy="923330"/>
          </a:xfrm>
          <a:prstGeom prst="rect">
            <a:avLst/>
          </a:prstGeom>
          <a:noFill/>
        </p:spPr>
        <p:txBody>
          <a:bodyPr wrap="none" rtlCol="0">
            <a:spAutoFit/>
          </a:bodyPr>
          <a:lstStyle/>
          <a:p>
            <a:r>
              <a:rPr lang="en-US" sz="5400" dirty="0" smtClean="0">
                <a:latin typeface="Berlin Sans FB" panose="020E0602020502020306" pitchFamily="34" charset="0"/>
              </a:rPr>
              <a:t>Lesson 2 Review</a:t>
            </a:r>
            <a:endParaRPr lang="en-US" sz="5400" dirty="0">
              <a:latin typeface="Berlin Sans FB" panose="020E0602020502020306" pitchFamily="34" charset="0"/>
            </a:endParaRPr>
          </a:p>
        </p:txBody>
      </p:sp>
      <p:sp>
        <p:nvSpPr>
          <p:cNvPr id="3" name="Rectangle 2"/>
          <p:cNvSpPr/>
          <p:nvPr/>
        </p:nvSpPr>
        <p:spPr>
          <a:xfrm>
            <a:off x="834181" y="2153554"/>
            <a:ext cx="7430239" cy="3416320"/>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8. </a:t>
            </a:r>
            <a:r>
              <a:rPr lang="en-US" sz="5400" dirty="0">
                <a:latin typeface="Berlin Sans FB" panose="020E0602020502020306" pitchFamily="34" charset="0"/>
              </a:rPr>
              <a:t>Critical Thinking: </a:t>
            </a:r>
            <a:endParaRPr lang="en-US" sz="5400" dirty="0" smtClean="0">
              <a:latin typeface="Berlin Sans FB" panose="020E0602020502020306" pitchFamily="34" charset="0"/>
            </a:endParaRPr>
          </a:p>
          <a:p>
            <a:r>
              <a:rPr lang="en-US" sz="5400" dirty="0" smtClean="0">
                <a:latin typeface="Berlin Sans FB" panose="020E0602020502020306" pitchFamily="34" charset="0"/>
              </a:rPr>
              <a:t>Name </a:t>
            </a:r>
            <a:r>
              <a:rPr lang="en-US" sz="5400" dirty="0">
                <a:latin typeface="Berlin Sans FB" panose="020E0602020502020306" pitchFamily="34" charset="0"/>
              </a:rPr>
              <a:t>the 7 letters in the </a:t>
            </a:r>
            <a:endParaRPr lang="en-US" sz="5400" dirty="0" smtClean="0">
              <a:latin typeface="Berlin Sans FB" panose="020E0602020502020306" pitchFamily="34" charset="0"/>
            </a:endParaRPr>
          </a:p>
          <a:p>
            <a:r>
              <a:rPr lang="en-US" sz="5400" dirty="0" smtClean="0">
                <a:latin typeface="Berlin Sans FB" panose="020E0602020502020306" pitchFamily="34" charset="0"/>
              </a:rPr>
              <a:t>musical </a:t>
            </a:r>
            <a:r>
              <a:rPr lang="en-US" sz="5400" dirty="0">
                <a:latin typeface="Berlin Sans FB" panose="020E0602020502020306" pitchFamily="34" charset="0"/>
              </a:rPr>
              <a:t>alphabet.</a:t>
            </a:r>
          </a:p>
          <a:p>
            <a:r>
              <a:rPr lang="en-US" sz="5400" dirty="0" smtClean="0">
                <a:latin typeface="Berlin Sans FB" panose="020E0602020502020306" pitchFamily="34" charset="0"/>
              </a:rPr>
              <a:t> </a:t>
            </a:r>
            <a:endParaRPr lang="en-US" sz="5400" dirty="0">
              <a:latin typeface="Berlin Sans FB" panose="020E0602020502020306" pitchFamily="34" charset="0"/>
            </a:endParaRPr>
          </a:p>
        </p:txBody>
      </p:sp>
      <p:sp>
        <p:nvSpPr>
          <p:cNvPr id="5" name="Rectangle 4"/>
          <p:cNvSpPr/>
          <p:nvPr/>
        </p:nvSpPr>
        <p:spPr>
          <a:xfrm>
            <a:off x="2443627" y="5270896"/>
            <a:ext cx="4637808" cy="1107996"/>
          </a:xfrm>
          <a:prstGeom prst="rect">
            <a:avLst/>
          </a:prstGeom>
          <a:noFill/>
          <a:ln>
            <a:noFill/>
          </a:ln>
        </p:spPr>
        <p:txBody>
          <a:bodyPr wrap="none" lIns="91440" tIns="45720" rIns="91440" bIns="45720">
            <a:spAutoFit/>
          </a:bodyPr>
          <a:lstStyle/>
          <a:p>
            <a:pPr algn="ctr"/>
            <a:r>
              <a:rPr lang="en-US" sz="6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A B C D E F G</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46250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2452412" y="319320"/>
            <a:ext cx="4895892" cy="923330"/>
          </a:xfrm>
          <a:prstGeom prst="rect">
            <a:avLst/>
          </a:prstGeom>
          <a:noFill/>
        </p:spPr>
        <p:txBody>
          <a:bodyPr wrap="none" rtlCol="0">
            <a:spAutoFit/>
          </a:bodyPr>
          <a:lstStyle/>
          <a:p>
            <a:r>
              <a:rPr lang="en-US" sz="5400" dirty="0" smtClean="0">
                <a:latin typeface="Berlin Sans FB" panose="020E0602020502020306" pitchFamily="34" charset="0"/>
              </a:rPr>
              <a:t>Lesson 2 Exercise</a:t>
            </a:r>
            <a:endParaRPr lang="en-US" sz="5400" dirty="0">
              <a:latin typeface="Berlin Sans FB" panose="020E0602020502020306" pitchFamily="34" charset="0"/>
            </a:endParaRPr>
          </a:p>
        </p:txBody>
      </p:sp>
      <p:sp>
        <p:nvSpPr>
          <p:cNvPr id="27" name="TextBox 26"/>
          <p:cNvSpPr txBox="1"/>
          <p:nvPr/>
        </p:nvSpPr>
        <p:spPr>
          <a:xfrm>
            <a:off x="595087" y="1331137"/>
            <a:ext cx="8302170" cy="830997"/>
          </a:xfrm>
          <a:prstGeom prst="rect">
            <a:avLst/>
          </a:prstGeom>
          <a:noFill/>
        </p:spPr>
        <p:txBody>
          <a:bodyPr wrap="square" rtlCol="0">
            <a:spAutoFit/>
          </a:bodyPr>
          <a:lstStyle/>
          <a:p>
            <a:r>
              <a:rPr lang="en-US" sz="2400" dirty="0" smtClean="0">
                <a:latin typeface="Berlin Sans FB" panose="020E0602020502020306" pitchFamily="34" charset="0"/>
              </a:rPr>
              <a:t>Directions: Write in the missing note names in the blank boxes. Use the musical alphabet A B C D E F G.</a:t>
            </a:r>
            <a:endParaRPr lang="en-US" sz="2400" dirty="0">
              <a:latin typeface="Berlin Sans FB" panose="020E0602020502020306" pitchFamily="34" charset="0"/>
            </a:endParaRPr>
          </a:p>
        </p:txBody>
      </p:sp>
      <p:grpSp>
        <p:nvGrpSpPr>
          <p:cNvPr id="5" name="Group 4"/>
          <p:cNvGrpSpPr/>
          <p:nvPr/>
        </p:nvGrpSpPr>
        <p:grpSpPr>
          <a:xfrm>
            <a:off x="434516" y="1922928"/>
            <a:ext cx="8655968" cy="2756647"/>
            <a:chOff x="0" y="1107541"/>
            <a:chExt cx="8655968" cy="3021770"/>
          </a:xfrm>
        </p:grpSpPr>
        <p:grpSp>
          <p:nvGrpSpPr>
            <p:cNvPr id="6" name="Group 5"/>
            <p:cNvGrpSpPr/>
            <p:nvPr/>
          </p:nvGrpSpPr>
          <p:grpSpPr>
            <a:xfrm>
              <a:off x="0" y="1107541"/>
              <a:ext cx="8655968" cy="3021770"/>
              <a:chOff x="876292" y="1107541"/>
              <a:chExt cx="7779676" cy="302177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1262742"/>
                <a:ext cx="7772416" cy="139337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5997" y="1291770"/>
                <a:ext cx="638629" cy="283754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550" y="1107541"/>
                <a:ext cx="672151" cy="172999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2" y="2706912"/>
                <a:ext cx="7772416" cy="1393371"/>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968" y="2653270"/>
              <a:ext cx="591954" cy="34511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2315" y="2431327"/>
              <a:ext cx="560371" cy="37998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483" y="2762125"/>
              <a:ext cx="591954" cy="34511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416" y="2874771"/>
              <a:ext cx="591954" cy="3451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661" y="2988476"/>
              <a:ext cx="591954" cy="33027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7584" y="3110316"/>
              <a:ext cx="591954" cy="34511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668" y="3219888"/>
              <a:ext cx="591954" cy="34511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679" y="3345966"/>
              <a:ext cx="591954" cy="34511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4333" y="2361795"/>
              <a:ext cx="591954" cy="34511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772" y="2274413"/>
              <a:ext cx="591954" cy="34511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211" y="2146690"/>
              <a:ext cx="591954" cy="3451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9650" y="2018967"/>
              <a:ext cx="591954" cy="34511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89" y="1918138"/>
              <a:ext cx="591954" cy="34511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6528" y="1790415"/>
              <a:ext cx="591954" cy="345117"/>
            </a:xfrm>
            <a:prstGeom prst="rect">
              <a:avLst/>
            </a:prstGeom>
          </p:spPr>
        </p:pic>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773" y="3432343"/>
            <a:ext cx="826814" cy="1041716"/>
          </a:xfrm>
          <a:prstGeom prst="rect">
            <a:avLst/>
          </a:prstGeom>
        </p:spPr>
      </p:pic>
      <p:grpSp>
        <p:nvGrpSpPr>
          <p:cNvPr id="26" name="Group 25"/>
          <p:cNvGrpSpPr/>
          <p:nvPr/>
        </p:nvGrpSpPr>
        <p:grpSpPr>
          <a:xfrm>
            <a:off x="309282" y="4480362"/>
            <a:ext cx="8846433" cy="2082724"/>
            <a:chOff x="-252484" y="4628279"/>
            <a:chExt cx="9300624" cy="2082724"/>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3314" y="4628279"/>
              <a:ext cx="4664826" cy="2082724"/>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84" y="4628279"/>
              <a:ext cx="4664826" cy="2082724"/>
            </a:xfrm>
            <a:prstGeom prst="rect">
              <a:avLst/>
            </a:prstGeom>
          </p:spPr>
        </p:pic>
      </p:grpSp>
      <p:sp>
        <p:nvSpPr>
          <p:cNvPr id="30" name="Rectangle 29"/>
          <p:cNvSpPr/>
          <p:nvPr/>
        </p:nvSpPr>
        <p:spPr>
          <a:xfrm>
            <a:off x="3743631" y="6477601"/>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
        <p:nvSpPr>
          <p:cNvPr id="4" name="Rectangle 3"/>
          <p:cNvSpPr/>
          <p:nvPr/>
        </p:nvSpPr>
        <p:spPr>
          <a:xfrm>
            <a:off x="3582744" y="576153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A</a:t>
            </a:r>
            <a:endParaRPr lang="en-US" sz="3200" dirty="0">
              <a:solidFill>
                <a:sysClr val="windowText" lastClr="000000"/>
              </a:solidFill>
              <a:latin typeface="Berlin Sans FB" panose="020E0602020502020306" pitchFamily="34" charset="0"/>
            </a:endParaRPr>
          </a:p>
        </p:txBody>
      </p:sp>
      <p:sp>
        <p:nvSpPr>
          <p:cNvPr id="31" name="Rectangle 30"/>
          <p:cNvSpPr/>
          <p:nvPr/>
        </p:nvSpPr>
        <p:spPr>
          <a:xfrm>
            <a:off x="444656"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C</a:t>
            </a:r>
            <a:endParaRPr lang="en-US" sz="3200" dirty="0">
              <a:solidFill>
                <a:sysClr val="windowText" lastClr="000000"/>
              </a:solidFill>
              <a:latin typeface="Berlin Sans FB" panose="020E0602020502020306" pitchFamily="34" charset="0"/>
            </a:endParaRPr>
          </a:p>
        </p:txBody>
      </p:sp>
      <p:sp>
        <p:nvSpPr>
          <p:cNvPr id="32" name="Rectangle 31"/>
          <p:cNvSpPr/>
          <p:nvPr/>
        </p:nvSpPr>
        <p:spPr>
          <a:xfrm>
            <a:off x="1054817"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Berlin Sans FB" panose="020E0602020502020306" pitchFamily="34" charset="0"/>
            </a:endParaRPr>
          </a:p>
        </p:txBody>
      </p:sp>
      <p:sp>
        <p:nvSpPr>
          <p:cNvPr id="33" name="Rectangle 32"/>
          <p:cNvSpPr/>
          <p:nvPr/>
        </p:nvSpPr>
        <p:spPr>
          <a:xfrm>
            <a:off x="1678425"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E</a:t>
            </a:r>
            <a:endParaRPr lang="en-US" sz="3200" dirty="0">
              <a:solidFill>
                <a:sysClr val="windowText" lastClr="000000"/>
              </a:solidFill>
              <a:latin typeface="Berlin Sans FB" panose="020E0602020502020306" pitchFamily="34" charset="0"/>
            </a:endParaRPr>
          </a:p>
        </p:txBody>
      </p:sp>
      <p:sp>
        <p:nvSpPr>
          <p:cNvPr id="34" name="Rectangle 33"/>
          <p:cNvSpPr/>
          <p:nvPr/>
        </p:nvSpPr>
        <p:spPr>
          <a:xfrm>
            <a:off x="2315480"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F</a:t>
            </a:r>
            <a:endParaRPr lang="en-US" sz="3200" dirty="0">
              <a:solidFill>
                <a:sysClr val="windowText" lastClr="000000"/>
              </a:solidFill>
              <a:latin typeface="Berlin Sans FB" panose="020E0602020502020306" pitchFamily="34" charset="0"/>
            </a:endParaRPr>
          </a:p>
        </p:txBody>
      </p:sp>
      <p:sp>
        <p:nvSpPr>
          <p:cNvPr id="35" name="Rectangle 34"/>
          <p:cNvSpPr/>
          <p:nvPr/>
        </p:nvSpPr>
        <p:spPr>
          <a:xfrm>
            <a:off x="2952535"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Berlin Sans FB" panose="020E0602020502020306" pitchFamily="34" charset="0"/>
            </a:endParaRPr>
          </a:p>
        </p:txBody>
      </p:sp>
      <p:sp>
        <p:nvSpPr>
          <p:cNvPr id="36" name="Rectangle 35"/>
          <p:cNvSpPr/>
          <p:nvPr/>
        </p:nvSpPr>
        <p:spPr>
          <a:xfrm>
            <a:off x="4219799"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B</a:t>
            </a:r>
            <a:endParaRPr lang="en-US" sz="3200" dirty="0">
              <a:solidFill>
                <a:sysClr val="windowText" lastClr="000000"/>
              </a:solidFill>
              <a:latin typeface="Berlin Sans FB" panose="020E0602020502020306" pitchFamily="34" charset="0"/>
            </a:endParaRPr>
          </a:p>
        </p:txBody>
      </p:sp>
      <p:sp>
        <p:nvSpPr>
          <p:cNvPr id="37" name="Rectangle 36"/>
          <p:cNvSpPr/>
          <p:nvPr/>
        </p:nvSpPr>
        <p:spPr>
          <a:xfrm>
            <a:off x="4856854"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Berlin Sans FB" panose="020E0602020502020306" pitchFamily="34" charset="0"/>
            </a:endParaRPr>
          </a:p>
        </p:txBody>
      </p:sp>
      <p:sp>
        <p:nvSpPr>
          <p:cNvPr id="38" name="Rectangle 37"/>
          <p:cNvSpPr/>
          <p:nvPr/>
        </p:nvSpPr>
        <p:spPr>
          <a:xfrm>
            <a:off x="5467015"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D</a:t>
            </a:r>
            <a:endParaRPr lang="en-US" sz="3200" dirty="0">
              <a:solidFill>
                <a:sysClr val="windowText" lastClr="000000"/>
              </a:solidFill>
              <a:latin typeface="Berlin Sans FB" panose="020E0602020502020306" pitchFamily="34" charset="0"/>
            </a:endParaRPr>
          </a:p>
        </p:txBody>
      </p:sp>
      <p:sp>
        <p:nvSpPr>
          <p:cNvPr id="39" name="Rectangle 38"/>
          <p:cNvSpPr/>
          <p:nvPr/>
        </p:nvSpPr>
        <p:spPr>
          <a:xfrm>
            <a:off x="6104070" y="576153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E</a:t>
            </a:r>
            <a:endParaRPr lang="en-US" sz="3200" dirty="0">
              <a:solidFill>
                <a:sysClr val="windowText" lastClr="000000"/>
              </a:solidFill>
              <a:latin typeface="Berlin Sans FB" panose="020E0602020502020306" pitchFamily="34" charset="0"/>
            </a:endParaRPr>
          </a:p>
        </p:txBody>
      </p:sp>
      <p:sp>
        <p:nvSpPr>
          <p:cNvPr id="40" name="Rectangle 39"/>
          <p:cNvSpPr/>
          <p:nvPr/>
        </p:nvSpPr>
        <p:spPr>
          <a:xfrm>
            <a:off x="6741125"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Berlin Sans FB" panose="020E0602020502020306" pitchFamily="34" charset="0"/>
            </a:endParaRPr>
          </a:p>
        </p:txBody>
      </p:sp>
      <p:sp>
        <p:nvSpPr>
          <p:cNvPr id="41" name="Rectangle 40"/>
          <p:cNvSpPr/>
          <p:nvPr/>
        </p:nvSpPr>
        <p:spPr>
          <a:xfrm>
            <a:off x="7378180"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G</a:t>
            </a:r>
            <a:endParaRPr lang="en-US" sz="3200" dirty="0">
              <a:solidFill>
                <a:sysClr val="windowText" lastClr="000000"/>
              </a:solidFill>
              <a:latin typeface="Berlin Sans FB" panose="020E0602020502020306" pitchFamily="34" charset="0"/>
            </a:endParaRPr>
          </a:p>
        </p:txBody>
      </p:sp>
      <p:sp>
        <p:nvSpPr>
          <p:cNvPr id="42" name="Rectangle 41"/>
          <p:cNvSpPr/>
          <p:nvPr/>
        </p:nvSpPr>
        <p:spPr>
          <a:xfrm>
            <a:off x="8027936"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A</a:t>
            </a:r>
            <a:endParaRPr lang="en-US" sz="3200" dirty="0">
              <a:solidFill>
                <a:sysClr val="windowText" lastClr="000000"/>
              </a:solidFill>
              <a:latin typeface="Berlin Sans FB" panose="020E0602020502020306" pitchFamily="34" charset="0"/>
            </a:endParaRPr>
          </a:p>
        </p:txBody>
      </p:sp>
      <p:sp>
        <p:nvSpPr>
          <p:cNvPr id="43" name="Rectangle 42"/>
          <p:cNvSpPr/>
          <p:nvPr/>
        </p:nvSpPr>
        <p:spPr>
          <a:xfrm>
            <a:off x="8630377" y="5764928"/>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Berlin Sans FB" panose="020E0602020502020306" pitchFamily="34" charset="0"/>
            </a:endParaRPr>
          </a:p>
        </p:txBody>
      </p:sp>
    </p:spTree>
    <p:extLst>
      <p:ext uri="{BB962C8B-B14F-4D97-AF65-F5344CB8AC3E}">
        <p14:creationId xmlns:p14="http://schemas.microsoft.com/office/powerpoint/2010/main" val="2492864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1123668" y="319320"/>
            <a:ext cx="7370929" cy="923330"/>
          </a:xfrm>
          <a:prstGeom prst="rect">
            <a:avLst/>
          </a:prstGeom>
          <a:noFill/>
        </p:spPr>
        <p:txBody>
          <a:bodyPr wrap="none" rtlCol="0">
            <a:spAutoFit/>
          </a:bodyPr>
          <a:lstStyle/>
          <a:p>
            <a:r>
              <a:rPr lang="en-US" sz="5400" dirty="0" smtClean="0">
                <a:latin typeface="Berlin Sans FB" panose="020E0602020502020306" pitchFamily="34" charset="0"/>
              </a:rPr>
              <a:t>Lesson 2 Exercise Answers</a:t>
            </a:r>
            <a:endParaRPr lang="en-US" sz="5400" dirty="0">
              <a:latin typeface="Berlin Sans FB" panose="020E0602020502020306" pitchFamily="34" charset="0"/>
            </a:endParaRPr>
          </a:p>
        </p:txBody>
      </p:sp>
      <p:sp>
        <p:nvSpPr>
          <p:cNvPr id="27" name="TextBox 26"/>
          <p:cNvSpPr txBox="1"/>
          <p:nvPr/>
        </p:nvSpPr>
        <p:spPr>
          <a:xfrm>
            <a:off x="595087" y="1331137"/>
            <a:ext cx="8302170" cy="830997"/>
          </a:xfrm>
          <a:prstGeom prst="rect">
            <a:avLst/>
          </a:prstGeom>
          <a:noFill/>
        </p:spPr>
        <p:txBody>
          <a:bodyPr wrap="square" rtlCol="0">
            <a:spAutoFit/>
          </a:bodyPr>
          <a:lstStyle/>
          <a:p>
            <a:r>
              <a:rPr lang="en-US" sz="2400" dirty="0" smtClean="0">
                <a:latin typeface="Berlin Sans FB" panose="020E0602020502020306" pitchFamily="34" charset="0"/>
              </a:rPr>
              <a:t>Directions: Write in the missing note names in the blank boxes. Use the musical alphabet A B C D E F G.</a:t>
            </a:r>
            <a:endParaRPr lang="en-US" sz="2400" dirty="0">
              <a:latin typeface="Berlin Sans FB" panose="020E0602020502020306" pitchFamily="34" charset="0"/>
            </a:endParaRPr>
          </a:p>
        </p:txBody>
      </p:sp>
      <p:grpSp>
        <p:nvGrpSpPr>
          <p:cNvPr id="5" name="Group 4"/>
          <p:cNvGrpSpPr/>
          <p:nvPr/>
        </p:nvGrpSpPr>
        <p:grpSpPr>
          <a:xfrm>
            <a:off x="434516" y="1922928"/>
            <a:ext cx="8655968" cy="2756647"/>
            <a:chOff x="0" y="1107541"/>
            <a:chExt cx="8655968" cy="3021770"/>
          </a:xfrm>
        </p:grpSpPr>
        <p:grpSp>
          <p:nvGrpSpPr>
            <p:cNvPr id="6" name="Group 5"/>
            <p:cNvGrpSpPr/>
            <p:nvPr/>
          </p:nvGrpSpPr>
          <p:grpSpPr>
            <a:xfrm>
              <a:off x="0" y="1107541"/>
              <a:ext cx="8655968" cy="3021770"/>
              <a:chOff x="876292" y="1107541"/>
              <a:chExt cx="7779676" cy="302177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1262742"/>
                <a:ext cx="7772416" cy="139337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5997" y="1291770"/>
                <a:ext cx="638629" cy="283754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550" y="1107541"/>
                <a:ext cx="672151" cy="172999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2" y="2706912"/>
                <a:ext cx="7772416" cy="1393371"/>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968" y="2653270"/>
              <a:ext cx="591954" cy="34511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2315" y="2431327"/>
              <a:ext cx="560371" cy="37998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483" y="2762125"/>
              <a:ext cx="591954" cy="34511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416" y="2874771"/>
              <a:ext cx="591954" cy="3451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661" y="2988476"/>
              <a:ext cx="591954" cy="33027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7584" y="3110316"/>
              <a:ext cx="591954" cy="34511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668" y="3219888"/>
              <a:ext cx="591954" cy="34511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679" y="3345966"/>
              <a:ext cx="591954" cy="34511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4333" y="2361795"/>
              <a:ext cx="591954" cy="34511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772" y="2274413"/>
              <a:ext cx="591954" cy="34511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211" y="2146690"/>
              <a:ext cx="591954" cy="3451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9650" y="2018967"/>
              <a:ext cx="591954" cy="34511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89" y="1918138"/>
              <a:ext cx="591954" cy="34511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6528" y="1790415"/>
              <a:ext cx="591954" cy="345117"/>
            </a:xfrm>
            <a:prstGeom prst="rect">
              <a:avLst/>
            </a:prstGeom>
          </p:spPr>
        </p:pic>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773" y="3432343"/>
            <a:ext cx="826814" cy="1041716"/>
          </a:xfrm>
          <a:prstGeom prst="rect">
            <a:avLst/>
          </a:prstGeom>
        </p:spPr>
      </p:pic>
      <p:grpSp>
        <p:nvGrpSpPr>
          <p:cNvPr id="26" name="Group 25"/>
          <p:cNvGrpSpPr/>
          <p:nvPr/>
        </p:nvGrpSpPr>
        <p:grpSpPr>
          <a:xfrm>
            <a:off x="309282" y="4480362"/>
            <a:ext cx="8846433" cy="2082724"/>
            <a:chOff x="-252484" y="4628279"/>
            <a:chExt cx="9300624" cy="2082724"/>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3314" y="4628279"/>
              <a:ext cx="4664826" cy="2082724"/>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84" y="4628279"/>
              <a:ext cx="4664826" cy="2082724"/>
            </a:xfrm>
            <a:prstGeom prst="rect">
              <a:avLst/>
            </a:prstGeom>
          </p:spPr>
        </p:pic>
      </p:grpSp>
      <p:sp>
        <p:nvSpPr>
          <p:cNvPr id="30" name="Rectangle 29"/>
          <p:cNvSpPr/>
          <p:nvPr/>
        </p:nvSpPr>
        <p:spPr>
          <a:xfrm>
            <a:off x="3743631" y="6477601"/>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
        <p:nvSpPr>
          <p:cNvPr id="4" name="Rectangle 3"/>
          <p:cNvSpPr/>
          <p:nvPr/>
        </p:nvSpPr>
        <p:spPr>
          <a:xfrm>
            <a:off x="3582744" y="576153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A</a:t>
            </a:r>
            <a:endParaRPr lang="en-US" sz="3200" dirty="0">
              <a:solidFill>
                <a:sysClr val="windowText" lastClr="000000"/>
              </a:solidFill>
              <a:latin typeface="Berlin Sans FB" panose="020E0602020502020306" pitchFamily="34" charset="0"/>
            </a:endParaRPr>
          </a:p>
        </p:txBody>
      </p:sp>
      <p:sp>
        <p:nvSpPr>
          <p:cNvPr id="31" name="Rectangle 30"/>
          <p:cNvSpPr/>
          <p:nvPr/>
        </p:nvSpPr>
        <p:spPr>
          <a:xfrm>
            <a:off x="444656"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C</a:t>
            </a:r>
            <a:endParaRPr lang="en-US" sz="3200" dirty="0">
              <a:solidFill>
                <a:sysClr val="windowText" lastClr="000000"/>
              </a:solidFill>
              <a:latin typeface="Berlin Sans FB" panose="020E0602020502020306" pitchFamily="34" charset="0"/>
            </a:endParaRPr>
          </a:p>
        </p:txBody>
      </p:sp>
      <p:sp>
        <p:nvSpPr>
          <p:cNvPr id="32" name="Rectangle 31"/>
          <p:cNvSpPr/>
          <p:nvPr/>
        </p:nvSpPr>
        <p:spPr>
          <a:xfrm>
            <a:off x="1054817"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Berlin Sans FB" panose="020E0602020502020306" pitchFamily="34" charset="0"/>
              </a:rPr>
              <a:t>D</a:t>
            </a:r>
          </a:p>
        </p:txBody>
      </p:sp>
      <p:sp>
        <p:nvSpPr>
          <p:cNvPr id="33" name="Rectangle 32"/>
          <p:cNvSpPr/>
          <p:nvPr/>
        </p:nvSpPr>
        <p:spPr>
          <a:xfrm>
            <a:off x="1678425"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E</a:t>
            </a:r>
            <a:endParaRPr lang="en-US" sz="3200" dirty="0">
              <a:solidFill>
                <a:sysClr val="windowText" lastClr="000000"/>
              </a:solidFill>
              <a:latin typeface="Berlin Sans FB" panose="020E0602020502020306" pitchFamily="34" charset="0"/>
            </a:endParaRPr>
          </a:p>
        </p:txBody>
      </p:sp>
      <p:sp>
        <p:nvSpPr>
          <p:cNvPr id="34" name="Rectangle 33"/>
          <p:cNvSpPr/>
          <p:nvPr/>
        </p:nvSpPr>
        <p:spPr>
          <a:xfrm>
            <a:off x="2315480"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F</a:t>
            </a:r>
            <a:endParaRPr lang="en-US" sz="3200" dirty="0">
              <a:solidFill>
                <a:sysClr val="windowText" lastClr="000000"/>
              </a:solidFill>
              <a:latin typeface="Berlin Sans FB" panose="020E0602020502020306" pitchFamily="34" charset="0"/>
            </a:endParaRPr>
          </a:p>
        </p:txBody>
      </p:sp>
      <p:sp>
        <p:nvSpPr>
          <p:cNvPr id="35" name="Rectangle 34"/>
          <p:cNvSpPr/>
          <p:nvPr/>
        </p:nvSpPr>
        <p:spPr>
          <a:xfrm>
            <a:off x="2952535"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Berlin Sans FB" panose="020E0602020502020306" pitchFamily="34" charset="0"/>
              </a:rPr>
              <a:t>G</a:t>
            </a:r>
            <a:endParaRPr lang="en-US" sz="3200" dirty="0">
              <a:solidFill>
                <a:srgbClr val="FF0000"/>
              </a:solidFill>
              <a:latin typeface="Berlin Sans FB" panose="020E0602020502020306" pitchFamily="34" charset="0"/>
            </a:endParaRPr>
          </a:p>
        </p:txBody>
      </p:sp>
      <p:sp>
        <p:nvSpPr>
          <p:cNvPr id="36" name="Rectangle 35"/>
          <p:cNvSpPr/>
          <p:nvPr/>
        </p:nvSpPr>
        <p:spPr>
          <a:xfrm>
            <a:off x="4219799" y="575148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B</a:t>
            </a:r>
            <a:endParaRPr lang="en-US" sz="3200" dirty="0">
              <a:solidFill>
                <a:sysClr val="windowText" lastClr="000000"/>
              </a:solidFill>
              <a:latin typeface="Berlin Sans FB" panose="020E0602020502020306" pitchFamily="34" charset="0"/>
            </a:endParaRPr>
          </a:p>
        </p:txBody>
      </p:sp>
      <p:sp>
        <p:nvSpPr>
          <p:cNvPr id="37" name="Rectangle 36"/>
          <p:cNvSpPr/>
          <p:nvPr/>
        </p:nvSpPr>
        <p:spPr>
          <a:xfrm>
            <a:off x="4856854"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Berlin Sans FB" panose="020E0602020502020306" pitchFamily="34" charset="0"/>
              </a:rPr>
              <a:t>C</a:t>
            </a:r>
            <a:endParaRPr lang="en-US" sz="3200" dirty="0">
              <a:solidFill>
                <a:srgbClr val="FF0000"/>
              </a:solidFill>
              <a:latin typeface="Berlin Sans FB" panose="020E0602020502020306" pitchFamily="34" charset="0"/>
            </a:endParaRPr>
          </a:p>
        </p:txBody>
      </p:sp>
      <p:sp>
        <p:nvSpPr>
          <p:cNvPr id="38" name="Rectangle 37"/>
          <p:cNvSpPr/>
          <p:nvPr/>
        </p:nvSpPr>
        <p:spPr>
          <a:xfrm>
            <a:off x="5467015"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D</a:t>
            </a:r>
            <a:endParaRPr lang="en-US" sz="3200" dirty="0">
              <a:solidFill>
                <a:sysClr val="windowText" lastClr="000000"/>
              </a:solidFill>
              <a:latin typeface="Berlin Sans FB" panose="020E0602020502020306" pitchFamily="34" charset="0"/>
            </a:endParaRPr>
          </a:p>
        </p:txBody>
      </p:sp>
      <p:sp>
        <p:nvSpPr>
          <p:cNvPr id="39" name="Rectangle 38"/>
          <p:cNvSpPr/>
          <p:nvPr/>
        </p:nvSpPr>
        <p:spPr>
          <a:xfrm>
            <a:off x="6104070" y="5761532"/>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E</a:t>
            </a:r>
            <a:endParaRPr lang="en-US" sz="3200" dirty="0">
              <a:solidFill>
                <a:sysClr val="windowText" lastClr="000000"/>
              </a:solidFill>
              <a:latin typeface="Berlin Sans FB" panose="020E0602020502020306" pitchFamily="34" charset="0"/>
            </a:endParaRPr>
          </a:p>
        </p:txBody>
      </p:sp>
      <p:sp>
        <p:nvSpPr>
          <p:cNvPr id="40" name="Rectangle 39"/>
          <p:cNvSpPr/>
          <p:nvPr/>
        </p:nvSpPr>
        <p:spPr>
          <a:xfrm>
            <a:off x="6741125"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Berlin Sans FB" panose="020E0602020502020306" pitchFamily="34" charset="0"/>
              </a:rPr>
              <a:t>F</a:t>
            </a:r>
            <a:endParaRPr lang="en-US" sz="3200" dirty="0">
              <a:solidFill>
                <a:srgbClr val="FF0000"/>
              </a:solidFill>
              <a:latin typeface="Berlin Sans FB" panose="020E0602020502020306" pitchFamily="34" charset="0"/>
            </a:endParaRPr>
          </a:p>
        </p:txBody>
      </p:sp>
      <p:sp>
        <p:nvSpPr>
          <p:cNvPr id="41" name="Rectangle 40"/>
          <p:cNvSpPr/>
          <p:nvPr/>
        </p:nvSpPr>
        <p:spPr>
          <a:xfrm>
            <a:off x="7378180"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G</a:t>
            </a:r>
            <a:endParaRPr lang="en-US" sz="3200" dirty="0">
              <a:solidFill>
                <a:sysClr val="windowText" lastClr="000000"/>
              </a:solidFill>
              <a:latin typeface="Berlin Sans FB" panose="020E0602020502020306" pitchFamily="34" charset="0"/>
            </a:endParaRPr>
          </a:p>
        </p:txBody>
      </p:sp>
      <p:sp>
        <p:nvSpPr>
          <p:cNvPr id="42" name="Rectangle 41"/>
          <p:cNvSpPr/>
          <p:nvPr/>
        </p:nvSpPr>
        <p:spPr>
          <a:xfrm>
            <a:off x="8027936" y="5771120"/>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Berlin Sans FB" panose="020E0602020502020306" pitchFamily="34" charset="0"/>
              </a:rPr>
              <a:t>A</a:t>
            </a:r>
            <a:endParaRPr lang="en-US" sz="3200" dirty="0">
              <a:solidFill>
                <a:sysClr val="windowText" lastClr="000000"/>
              </a:solidFill>
              <a:latin typeface="Berlin Sans FB" panose="020E0602020502020306" pitchFamily="34" charset="0"/>
            </a:endParaRPr>
          </a:p>
        </p:txBody>
      </p:sp>
      <p:sp>
        <p:nvSpPr>
          <p:cNvPr id="43" name="Rectangle 42"/>
          <p:cNvSpPr/>
          <p:nvPr/>
        </p:nvSpPr>
        <p:spPr>
          <a:xfrm>
            <a:off x="8630377" y="5764928"/>
            <a:ext cx="389964" cy="416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Berlin Sans FB" panose="020E0602020502020306" pitchFamily="34" charset="0"/>
              </a:rPr>
              <a:t>B</a:t>
            </a:r>
            <a:endParaRPr lang="en-US" sz="32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36366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3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1999"/>
                                          </p:stCondLst>
                                        </p:cTn>
                                        <p:tgtEl>
                                          <p:spTgt spid="35"/>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37"/>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40"/>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7" grpId="0" animBg="1"/>
      <p:bldP spid="40"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FFFF00"/>
          </a:solidFill>
        </p:spPr>
      </p:pic>
      <p:sp>
        <p:nvSpPr>
          <p:cNvPr id="3" name="Rectangle 2"/>
          <p:cNvSpPr/>
          <p:nvPr/>
        </p:nvSpPr>
        <p:spPr>
          <a:xfrm>
            <a:off x="1205278" y="549111"/>
            <a:ext cx="7114448" cy="923330"/>
          </a:xfrm>
          <a:prstGeom prst="rect">
            <a:avLst/>
          </a:prstGeom>
          <a:noFill/>
        </p:spPr>
        <p:txBody>
          <a:bodyPr wrap="none" lIns="91440" tIns="45720" rIns="91440" bIns="45720">
            <a:spAutoFit/>
          </a:bodyPr>
          <a:lstStyle/>
          <a:p>
            <a:pPr algn="ctr"/>
            <a:r>
              <a:rPr lang="en-US" sz="5400" dirty="0" smtClean="0">
                <a:ln w="0"/>
                <a:solidFill>
                  <a:srgbClr val="002060"/>
                </a:solidFill>
                <a:effectLst>
                  <a:outerShdw blurRad="38100" dist="19050" dir="2700000" algn="tl" rotWithShape="0">
                    <a:schemeClr val="dk1">
                      <a:alpha val="40000"/>
                    </a:schemeClr>
                  </a:outerShdw>
                </a:effectLst>
                <a:latin typeface="Berlin Sans FB" panose="020E0602020502020306" pitchFamily="34" charset="0"/>
              </a:rPr>
              <a:t>Lesson 3: Types Of Notes</a:t>
            </a:r>
            <a:endParaRPr lang="en-US" sz="5400" b="0" cap="none" spc="0" dirty="0">
              <a:ln w="0"/>
              <a:solidFill>
                <a:srgbClr val="00206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6" name="Rectangle 5"/>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981" y="1825733"/>
            <a:ext cx="1015703" cy="20887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93" y="2778233"/>
            <a:ext cx="1015703" cy="19708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884" y="1825733"/>
            <a:ext cx="1179845" cy="18908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3590" y="3456662"/>
            <a:ext cx="1015703" cy="731918"/>
          </a:xfrm>
          <a:prstGeom prst="rect">
            <a:avLst/>
          </a:prstGeom>
        </p:spPr>
      </p:pic>
    </p:spTree>
    <p:extLst>
      <p:ext uri="{BB962C8B-B14F-4D97-AF65-F5344CB8AC3E}">
        <p14:creationId xmlns:p14="http://schemas.microsoft.com/office/powerpoint/2010/main" val="3705124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500"/>
                                  </p:stCondLst>
                                  <p:childTnLst>
                                    <p:animEffect transition="out" filter="fade">
                                      <p:cBhvr>
                                        <p:cTn id="6" dur="4000" tmFilter="0, 0; .2, .5; .8, .5; 1, 0"/>
                                        <p:tgtEl>
                                          <p:spTgt spid="3"/>
                                        </p:tgtEl>
                                      </p:cBhvr>
                                    </p:animEffect>
                                    <p:animScale>
                                      <p:cBhvr>
                                        <p:cTn id="7" dur="2000" autoRev="1" fill="hold"/>
                                        <p:tgtEl>
                                          <p:spTgt spid="3"/>
                                        </p:tgtEl>
                                      </p:cBhvr>
                                      <p:by x="105000" y="105000"/>
                                    </p:animScale>
                                  </p:childTnLst>
                                </p:cTn>
                              </p:par>
                              <p:par>
                                <p:cTn id="8" presetID="26" presetClass="emph" presetSubtype="0" fill="hold" nodeType="withEffect">
                                  <p:stCondLst>
                                    <p:cond delay="1500"/>
                                  </p:stCondLst>
                                  <p:childTnLst>
                                    <p:animEffect transition="out" filter="fade">
                                      <p:cBhvr>
                                        <p:cTn id="9" dur="4250" tmFilter="0, 0; .2, .5; .8, .5; 1, 0"/>
                                        <p:tgtEl>
                                          <p:spTgt spid="4"/>
                                        </p:tgtEl>
                                      </p:cBhvr>
                                    </p:animEffect>
                                    <p:animScale>
                                      <p:cBhvr>
                                        <p:cTn id="10" dur="2125" autoRev="1" fill="hold"/>
                                        <p:tgtEl>
                                          <p:spTgt spid="4"/>
                                        </p:tgtEl>
                                      </p:cBhvr>
                                      <p:by x="105000" y="105000"/>
                                    </p:animScale>
                                  </p:childTnLst>
                                </p:cTn>
                              </p:par>
                              <p:par>
                                <p:cTn id="11" presetID="26" presetClass="emph" presetSubtype="0" fill="hold" nodeType="withEffect">
                                  <p:stCondLst>
                                    <p:cond delay="1500"/>
                                  </p:stCondLst>
                                  <p:childTnLst>
                                    <p:animEffect transition="out" filter="fade">
                                      <p:cBhvr>
                                        <p:cTn id="12" dur="4250" tmFilter="0, 0; .2, .5; .8, .5; 1, 0"/>
                                        <p:tgtEl>
                                          <p:spTgt spid="7"/>
                                        </p:tgtEl>
                                      </p:cBhvr>
                                    </p:animEffect>
                                    <p:animScale>
                                      <p:cBhvr>
                                        <p:cTn id="13" dur="2125" autoRev="1" fill="hold"/>
                                        <p:tgtEl>
                                          <p:spTgt spid="7"/>
                                        </p:tgtEl>
                                      </p:cBhvr>
                                      <p:by x="105000" y="105000"/>
                                    </p:animScale>
                                  </p:childTnLst>
                                </p:cTn>
                              </p:par>
                              <p:par>
                                <p:cTn id="14" presetID="26" presetClass="emph" presetSubtype="0" fill="hold" nodeType="withEffect">
                                  <p:stCondLst>
                                    <p:cond delay="1500"/>
                                  </p:stCondLst>
                                  <p:childTnLst>
                                    <p:animEffect transition="out" filter="fade">
                                      <p:cBhvr>
                                        <p:cTn id="15" dur="4250" tmFilter="0, 0; .2, .5; .8, .5; 1, 0"/>
                                        <p:tgtEl>
                                          <p:spTgt spid="8"/>
                                        </p:tgtEl>
                                      </p:cBhvr>
                                    </p:animEffect>
                                    <p:animScale>
                                      <p:cBhvr>
                                        <p:cTn id="16" dur="2125" autoRev="1" fill="hold"/>
                                        <p:tgtEl>
                                          <p:spTgt spid="8"/>
                                        </p:tgtEl>
                                      </p:cBhvr>
                                      <p:by x="105000" y="105000"/>
                                    </p:animScale>
                                  </p:childTnLst>
                                </p:cTn>
                              </p:par>
                              <p:par>
                                <p:cTn id="17" presetID="26" presetClass="emph" presetSubtype="0" fill="hold" nodeType="withEffect">
                                  <p:stCondLst>
                                    <p:cond delay="1500"/>
                                  </p:stCondLst>
                                  <p:childTnLst>
                                    <p:animEffect transition="out" filter="fade">
                                      <p:cBhvr>
                                        <p:cTn id="18" dur="4250" tmFilter="0, 0; .2, .5; .8, .5; 1, 0"/>
                                        <p:tgtEl>
                                          <p:spTgt spid="9"/>
                                        </p:tgtEl>
                                      </p:cBhvr>
                                    </p:animEffect>
                                    <p:animScale>
                                      <p:cBhvr>
                                        <p:cTn id="19" dur="2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FFFF00"/>
          </a:solidFill>
        </p:spPr>
      </p:pic>
      <p:sp>
        <p:nvSpPr>
          <p:cNvPr id="3" name="TextBox 2"/>
          <p:cNvSpPr txBox="1"/>
          <p:nvPr/>
        </p:nvSpPr>
        <p:spPr>
          <a:xfrm>
            <a:off x="1206879" y="319320"/>
            <a:ext cx="7111242"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Quarter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2748155" y="2014928"/>
            <a:ext cx="4028667" cy="461665"/>
          </a:xfrm>
          <a:prstGeom prst="rect">
            <a:avLst/>
          </a:prstGeom>
          <a:noFill/>
        </p:spPr>
        <p:txBody>
          <a:bodyPr wrap="none" rtlCol="0">
            <a:spAutoFit/>
          </a:bodyPr>
          <a:lstStyle/>
          <a:p>
            <a:pPr algn="ctr"/>
            <a:r>
              <a:rPr lang="en-US" sz="2400" dirty="0">
                <a:latin typeface="Berlin Sans FB" panose="020E0602020502020306" pitchFamily="34" charset="0"/>
              </a:rPr>
              <a:t>A quarter note gets one beat. </a:t>
            </a: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631" y="2427820"/>
            <a:ext cx="1748836" cy="3596452"/>
          </a:xfrm>
          <a:prstGeom prst="rect">
            <a:avLst/>
          </a:prstGeom>
        </p:spPr>
      </p:pic>
    </p:spTree>
    <p:extLst>
      <p:ext uri="{BB962C8B-B14F-4D97-AF65-F5344CB8AC3E}">
        <p14:creationId xmlns:p14="http://schemas.microsoft.com/office/powerpoint/2010/main" val="358345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1500" fill="hold"/>
                                        <p:tgtEl>
                                          <p:spTgt spid="3"/>
                                        </p:tgtEl>
                                        <p:attrNameLst>
                                          <p:attrName>style.color</p:attrName>
                                        </p:attrNameLst>
                                      </p:cBhvr>
                                      <p:by>
                                        <p:hsl h="7200000" s="0" l="0"/>
                                      </p:by>
                                    </p:animClr>
                                    <p:animClr clrSpc="hsl" dir="cw">
                                      <p:cBhvr>
                                        <p:cTn id="7" dur="1500" fill="hold"/>
                                        <p:tgtEl>
                                          <p:spTgt spid="3"/>
                                        </p:tgtEl>
                                        <p:attrNameLst>
                                          <p:attrName>fillcolor</p:attrName>
                                        </p:attrNameLst>
                                      </p:cBhvr>
                                      <p:by>
                                        <p:hsl h="7200000" s="0" l="0"/>
                                      </p:by>
                                    </p:animClr>
                                    <p:animClr clrSpc="hsl" dir="cw">
                                      <p:cBhvr>
                                        <p:cTn id="8" dur="1500" fill="hold"/>
                                        <p:tgtEl>
                                          <p:spTgt spid="3"/>
                                        </p:tgtEl>
                                        <p:attrNameLst>
                                          <p:attrName>stroke.color</p:attrName>
                                        </p:attrNameLst>
                                      </p:cBhvr>
                                      <p:by>
                                        <p:hsl h="7200000" s="0" l="0"/>
                                      </p:by>
                                    </p:animClr>
                                    <p:set>
                                      <p:cBhvr>
                                        <p:cTn id="9" dur="1500" fill="hold"/>
                                        <p:tgtEl>
                                          <p:spTgt spid="3"/>
                                        </p:tgtEl>
                                        <p:attrNameLst>
                                          <p:attrName>fill.type</p:attrName>
                                        </p:attrNameLst>
                                      </p:cBhvr>
                                      <p:to>
                                        <p:strVal val="solid"/>
                                      </p:to>
                                    </p:set>
                                  </p:childTnLst>
                                </p:cTn>
                              </p:par>
                            </p:childTnLst>
                          </p:cTn>
                        </p:par>
                        <p:par>
                          <p:cTn id="10" fill="hold">
                            <p:stCondLst>
                              <p:cond delay="1500"/>
                            </p:stCondLst>
                            <p:childTnLst>
                              <p:par>
                                <p:cTn id="11" presetID="26" presetClass="emph" presetSubtype="0" fill="hold" grpId="0" nodeType="afterEffect">
                                  <p:stCondLst>
                                    <p:cond delay="0"/>
                                  </p:stCondLst>
                                  <p:childTnLst>
                                    <p:animEffect transition="out" filter="fade">
                                      <p:cBhvr>
                                        <p:cTn id="12" dur="4000" tmFilter="0, 0; .2, .5; .8, .5; 1, 0"/>
                                        <p:tgtEl>
                                          <p:spTgt spid="13"/>
                                        </p:tgtEl>
                                      </p:cBhvr>
                                    </p:animEffect>
                                    <p:animScale>
                                      <p:cBhvr>
                                        <p:cTn id="13" dur="2000" autoRev="1" fill="hold"/>
                                        <p:tgtEl>
                                          <p:spTgt spid="13"/>
                                        </p:tgtEl>
                                      </p:cBhvr>
                                      <p:by x="105000" y="105000"/>
                                    </p:animScale>
                                  </p:childTnLst>
                                </p:cTn>
                              </p:par>
                            </p:childTnLst>
                          </p:cTn>
                        </p:par>
                        <p:par>
                          <p:cTn id="14" fill="hold">
                            <p:stCondLst>
                              <p:cond delay="550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0" fill="hold"/>
                                        <p:tgtEl>
                                          <p:spTgt spid="7"/>
                                        </p:tgtEl>
                                        <p:attrNameLst>
                                          <p:attrName>ppt_w</p:attrName>
                                        </p:attrNameLst>
                                      </p:cBhvr>
                                      <p:tavLst>
                                        <p:tav tm="0">
                                          <p:val>
                                            <p:fltVal val="0"/>
                                          </p:val>
                                        </p:tav>
                                        <p:tav tm="100000">
                                          <p:val>
                                            <p:strVal val="#ppt_w"/>
                                          </p:val>
                                        </p:tav>
                                      </p:tavLst>
                                    </p:anim>
                                    <p:anim calcmode="lin" valueType="num">
                                      <p:cBhvr>
                                        <p:cTn id="18" dur="3000" fill="hold"/>
                                        <p:tgtEl>
                                          <p:spTgt spid="7"/>
                                        </p:tgtEl>
                                        <p:attrNameLst>
                                          <p:attrName>ppt_h</p:attrName>
                                        </p:attrNameLst>
                                      </p:cBhvr>
                                      <p:tavLst>
                                        <p:tav tm="0">
                                          <p:val>
                                            <p:fltVal val="0"/>
                                          </p:val>
                                        </p:tav>
                                        <p:tav tm="100000">
                                          <p:val>
                                            <p:strVal val="#ppt_h"/>
                                          </p:val>
                                        </p:tav>
                                      </p:tavLst>
                                    </p:anim>
                                    <p:anim calcmode="lin" valueType="num">
                                      <p:cBhvr>
                                        <p:cTn id="19" dur="3000" fill="hold"/>
                                        <p:tgtEl>
                                          <p:spTgt spid="7"/>
                                        </p:tgtEl>
                                        <p:attrNameLst>
                                          <p:attrName>style.rotation</p:attrName>
                                        </p:attrNameLst>
                                      </p:cBhvr>
                                      <p:tavLst>
                                        <p:tav tm="0">
                                          <p:val>
                                            <p:fltVal val="90"/>
                                          </p:val>
                                        </p:tav>
                                        <p:tav tm="100000">
                                          <p:val>
                                            <p:fltVal val="0"/>
                                          </p:val>
                                        </p:tav>
                                      </p:tavLst>
                                    </p:anim>
                                    <p:animEffect transition="in" filter="fade">
                                      <p:cBhvr>
                                        <p:cTn id="2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FFFF00"/>
          </a:solidFill>
        </p:spPr>
      </p:pic>
      <p:sp>
        <p:nvSpPr>
          <p:cNvPr id="3" name="TextBox 2"/>
          <p:cNvSpPr txBox="1"/>
          <p:nvPr/>
        </p:nvSpPr>
        <p:spPr>
          <a:xfrm>
            <a:off x="1206879" y="319320"/>
            <a:ext cx="7111242"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Quarter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551328" y="2162845"/>
            <a:ext cx="8404413" cy="1200329"/>
          </a:xfrm>
          <a:prstGeom prst="rect">
            <a:avLst/>
          </a:prstGeom>
          <a:noFill/>
        </p:spPr>
        <p:txBody>
          <a:bodyPr wrap="square" rtlCol="0">
            <a:spAutoFit/>
          </a:bodyPr>
          <a:lstStyle/>
          <a:p>
            <a:r>
              <a:rPr lang="en-US" sz="2400" dirty="0" smtClean="0">
                <a:latin typeface="Berlin Sans FB" panose="020E0602020502020306" pitchFamily="34" charset="0"/>
              </a:rPr>
              <a:t>When using the meter signature               there are 2 beats in each measure.  This means that there can be 2 quarter notes per measure.</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3619500"/>
            <a:ext cx="7772416" cy="21214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243" y="3872753"/>
            <a:ext cx="705314" cy="16429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650" y="1604855"/>
            <a:ext cx="547807" cy="110680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10513" y="3859306"/>
            <a:ext cx="435969" cy="166671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378" y="3872753"/>
            <a:ext cx="705314" cy="16429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457" y="3883034"/>
            <a:ext cx="705314" cy="164298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030" y="3883033"/>
            <a:ext cx="705314" cy="1642985"/>
          </a:xfrm>
          <a:prstGeom prst="rect">
            <a:avLst/>
          </a:prstGeom>
        </p:spPr>
      </p:pic>
    </p:spTree>
    <p:extLst>
      <p:ext uri="{BB962C8B-B14F-4D97-AF65-F5344CB8AC3E}">
        <p14:creationId xmlns:p14="http://schemas.microsoft.com/office/powerpoint/2010/main" val="182494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8000" tmFilter="0, 0; .2, .5; .8, .5; 1, 0"/>
                                        <p:tgtEl>
                                          <p:spTgt spid="13"/>
                                        </p:tgtEl>
                                      </p:cBhvr>
                                    </p:animEffect>
                                    <p:animScale>
                                      <p:cBhvr>
                                        <p:cTn id="7" dur="4000" autoRev="1" fill="hold"/>
                                        <p:tgtEl>
                                          <p:spTgt spid="13"/>
                                        </p:tgtEl>
                                      </p:cBhvr>
                                      <p:by x="105000" y="105000"/>
                                    </p:animScale>
                                  </p:childTnLst>
                                </p:cTn>
                              </p:par>
                              <p:par>
                                <p:cTn id="8" presetID="8" presetClass="emph" presetSubtype="0" fill="hold" nodeType="withEffect">
                                  <p:stCondLst>
                                    <p:cond delay="0"/>
                                  </p:stCondLst>
                                  <p:childTnLst>
                                    <p:animRot by="21600000">
                                      <p:cBhvr>
                                        <p:cTn id="9" dur="2000" fill="hold"/>
                                        <p:tgtEl>
                                          <p:spTgt spid="6"/>
                                        </p:tgtEl>
                                        <p:attrNameLst>
                                          <p:attrName>r</p:attrName>
                                        </p:attrNameLst>
                                      </p:cBhvr>
                                    </p:animRot>
                                  </p:childTnLst>
                                </p:cTn>
                              </p:par>
                            </p:childTnLst>
                          </p:cTn>
                        </p:par>
                        <p:par>
                          <p:cTn id="10" fill="hold">
                            <p:stCondLst>
                              <p:cond delay="8000"/>
                            </p:stCondLst>
                            <p:childTnLst>
                              <p:par>
                                <p:cTn id="11" presetID="1" presetClass="entr" presetSubtype="0" fill="hold" nodeType="afterEffect">
                                  <p:stCondLst>
                                    <p:cond delay="0"/>
                                  </p:stCondLst>
                                  <p:childTnLst>
                                    <p:set>
                                      <p:cBhvr>
                                        <p:cTn id="12" dur="1" fill="hold">
                                          <p:stCondLst>
                                            <p:cond delay="1999"/>
                                          </p:stCondLst>
                                        </p:cTn>
                                        <p:tgtEl>
                                          <p:spTgt spid="7"/>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0"/>
                                  </p:stCondLst>
                                  <p:childTnLst>
                                    <p:set>
                                      <p:cBhvr>
                                        <p:cTn id="15" dur="1" fill="hold">
                                          <p:stCondLst>
                                            <p:cond delay="1999"/>
                                          </p:stCondLst>
                                        </p:cTn>
                                        <p:tgtEl>
                                          <p:spTgt spid="10"/>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1999"/>
                                          </p:stCondLst>
                                        </p:cTn>
                                        <p:tgtEl>
                                          <p:spTgt spid="11"/>
                                        </p:tgtEl>
                                        <p:attrNameLst>
                                          <p:attrName>style.visibility</p:attrName>
                                        </p:attrNameLst>
                                      </p:cBhvr>
                                      <p:to>
                                        <p:strVal val="visible"/>
                                      </p:to>
                                    </p:set>
                                  </p:childTnLst>
                                </p:cTn>
                              </p:par>
                            </p:childTnLst>
                          </p:cTn>
                        </p:par>
                        <p:par>
                          <p:cTn id="19" fill="hold">
                            <p:stCondLst>
                              <p:cond delay="14000"/>
                            </p:stCondLst>
                            <p:childTnLst>
                              <p:par>
                                <p:cTn id="20" presetID="1" presetClass="entr" presetSubtype="0" fill="hold" nodeType="afterEffect">
                                  <p:stCondLst>
                                    <p:cond delay="0"/>
                                  </p:stCondLst>
                                  <p:childTnLst>
                                    <p:set>
                                      <p:cBhvr>
                                        <p:cTn id="21"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F0"/>
          </a:solidFill>
        </p:spPr>
      </p:pic>
      <p:sp>
        <p:nvSpPr>
          <p:cNvPr id="3" name="TextBox 2"/>
          <p:cNvSpPr txBox="1"/>
          <p:nvPr/>
        </p:nvSpPr>
        <p:spPr>
          <a:xfrm>
            <a:off x="2153453" y="319320"/>
            <a:ext cx="5218095"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Half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2934906" y="2014928"/>
            <a:ext cx="3655168" cy="461665"/>
          </a:xfrm>
          <a:prstGeom prst="rect">
            <a:avLst/>
          </a:prstGeom>
          <a:noFill/>
        </p:spPr>
        <p:txBody>
          <a:bodyPr wrap="none" rtlCol="0">
            <a:spAutoFit/>
          </a:bodyPr>
          <a:lstStyle/>
          <a:p>
            <a:pPr algn="ctr"/>
            <a:r>
              <a:rPr lang="en-US" sz="2400" dirty="0">
                <a:latin typeface="Berlin Sans FB" panose="020E0602020502020306" pitchFamily="34" charset="0"/>
              </a:rPr>
              <a:t>A </a:t>
            </a:r>
            <a:r>
              <a:rPr lang="en-US" sz="2400" dirty="0" smtClean="0">
                <a:latin typeface="Berlin Sans FB" panose="020E0602020502020306" pitchFamily="34" charset="0"/>
              </a:rPr>
              <a:t>half </a:t>
            </a:r>
            <a:r>
              <a:rPr lang="en-US" sz="2400" dirty="0">
                <a:latin typeface="Berlin Sans FB" panose="020E0602020502020306" pitchFamily="34" charset="0"/>
              </a:rPr>
              <a:t>note gets </a:t>
            </a:r>
            <a:r>
              <a:rPr lang="en-US" sz="2400" dirty="0" smtClean="0">
                <a:latin typeface="Berlin Sans FB" panose="020E0602020502020306" pitchFamily="34" charset="0"/>
              </a:rPr>
              <a:t>two beats. </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631" y="2630911"/>
            <a:ext cx="1748836" cy="3190270"/>
          </a:xfrm>
          <a:prstGeom prst="rect">
            <a:avLst/>
          </a:prstGeom>
        </p:spPr>
      </p:pic>
    </p:spTree>
    <p:extLst>
      <p:ext uri="{BB962C8B-B14F-4D97-AF65-F5344CB8AC3E}">
        <p14:creationId xmlns:p14="http://schemas.microsoft.com/office/powerpoint/2010/main" val="421202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
                                        </p:tgtEl>
                                        <p:attrNameLst>
                                          <p:attrName>style.color</p:attrName>
                                        </p:attrNameLst>
                                      </p:cBhvr>
                                      <p:to>
                                        <a:schemeClr val="bg1"/>
                                      </p:to>
                                    </p:animClr>
                                    <p:animClr clrSpc="rgb" dir="cw">
                                      <p:cBhvr>
                                        <p:cTn id="7" dur="1000" autoRev="1" fill="remove"/>
                                        <p:tgtEl>
                                          <p:spTgt spid="3"/>
                                        </p:tgtEl>
                                        <p:attrNameLst>
                                          <p:attrName>fillcolor</p:attrName>
                                        </p:attrNameLst>
                                      </p:cBhvr>
                                      <p:to>
                                        <a:schemeClr val="bg1"/>
                                      </p:to>
                                    </p:animClr>
                                    <p:set>
                                      <p:cBhvr>
                                        <p:cTn id="8" dur="1000" autoRev="1" fill="remove"/>
                                        <p:tgtEl>
                                          <p:spTgt spid="3"/>
                                        </p:tgtEl>
                                        <p:attrNameLst>
                                          <p:attrName>fill.type</p:attrName>
                                        </p:attrNameLst>
                                      </p:cBhvr>
                                      <p:to>
                                        <p:strVal val="solid"/>
                                      </p:to>
                                    </p:set>
                                    <p:set>
                                      <p:cBhvr>
                                        <p:cTn id="9" dur="1000" autoRev="1" fill="remove"/>
                                        <p:tgtEl>
                                          <p:spTgt spid="3"/>
                                        </p:tgtEl>
                                        <p:attrNameLst>
                                          <p:attrName>fill.on</p:attrName>
                                        </p:attrNameLst>
                                      </p:cBhvr>
                                      <p:to>
                                        <p:strVal val="true"/>
                                      </p:to>
                                    </p:se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4000" tmFilter="0, 0; .2, .5; .8, .5; 1, 0"/>
                                        <p:tgtEl>
                                          <p:spTgt spid="13"/>
                                        </p:tgtEl>
                                      </p:cBhvr>
                                    </p:animEffect>
                                    <p:animScale>
                                      <p:cBhvr>
                                        <p:cTn id="13" dur="2000" autoRev="1" fill="hold"/>
                                        <p:tgtEl>
                                          <p:spTgt spid="13"/>
                                        </p:tgtEl>
                                      </p:cBhvr>
                                      <p:by x="105000" y="105000"/>
                                    </p:animScale>
                                  </p:childTnLst>
                                </p:cTn>
                              </p:par>
                            </p:childTnLst>
                          </p:cTn>
                        </p:par>
                        <p:par>
                          <p:cTn id="14" fill="hold">
                            <p:stCondLst>
                              <p:cond delay="600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0" fill="hold"/>
                                        <p:tgtEl>
                                          <p:spTgt spid="7"/>
                                        </p:tgtEl>
                                        <p:attrNameLst>
                                          <p:attrName>ppt_w</p:attrName>
                                        </p:attrNameLst>
                                      </p:cBhvr>
                                      <p:tavLst>
                                        <p:tav tm="0">
                                          <p:val>
                                            <p:fltVal val="0"/>
                                          </p:val>
                                        </p:tav>
                                        <p:tav tm="100000">
                                          <p:val>
                                            <p:strVal val="#ppt_w"/>
                                          </p:val>
                                        </p:tav>
                                      </p:tavLst>
                                    </p:anim>
                                    <p:anim calcmode="lin" valueType="num">
                                      <p:cBhvr>
                                        <p:cTn id="18" dur="3000" fill="hold"/>
                                        <p:tgtEl>
                                          <p:spTgt spid="7"/>
                                        </p:tgtEl>
                                        <p:attrNameLst>
                                          <p:attrName>ppt_h</p:attrName>
                                        </p:attrNameLst>
                                      </p:cBhvr>
                                      <p:tavLst>
                                        <p:tav tm="0">
                                          <p:val>
                                            <p:fltVal val="0"/>
                                          </p:val>
                                        </p:tav>
                                        <p:tav tm="100000">
                                          <p:val>
                                            <p:strVal val="#ppt_h"/>
                                          </p:val>
                                        </p:tav>
                                      </p:tavLst>
                                    </p:anim>
                                    <p:anim calcmode="lin" valueType="num">
                                      <p:cBhvr>
                                        <p:cTn id="19" dur="3000" fill="hold"/>
                                        <p:tgtEl>
                                          <p:spTgt spid="7"/>
                                        </p:tgtEl>
                                        <p:attrNameLst>
                                          <p:attrName>style.rotation</p:attrName>
                                        </p:attrNameLst>
                                      </p:cBhvr>
                                      <p:tavLst>
                                        <p:tav tm="0">
                                          <p:val>
                                            <p:fltVal val="90"/>
                                          </p:val>
                                        </p:tav>
                                        <p:tav tm="100000">
                                          <p:val>
                                            <p:fltVal val="0"/>
                                          </p:val>
                                        </p:tav>
                                      </p:tavLst>
                                    </p:anim>
                                    <p:animEffect transition="in" filter="fade">
                                      <p:cBhvr>
                                        <p:cTn id="2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F0"/>
          </a:solidFill>
        </p:spPr>
      </p:pic>
      <p:sp>
        <p:nvSpPr>
          <p:cNvPr id="3" name="TextBox 2"/>
          <p:cNvSpPr txBox="1"/>
          <p:nvPr/>
        </p:nvSpPr>
        <p:spPr>
          <a:xfrm>
            <a:off x="2497791" y="319320"/>
            <a:ext cx="5218095"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Half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551328" y="2162845"/>
            <a:ext cx="8404413" cy="1200329"/>
          </a:xfrm>
          <a:prstGeom prst="rect">
            <a:avLst/>
          </a:prstGeom>
          <a:noFill/>
        </p:spPr>
        <p:txBody>
          <a:bodyPr wrap="square" rtlCol="0">
            <a:spAutoFit/>
          </a:bodyPr>
          <a:lstStyle/>
          <a:p>
            <a:r>
              <a:rPr lang="en-US" sz="2400" dirty="0" smtClean="0">
                <a:latin typeface="Berlin Sans FB" panose="020E0602020502020306" pitchFamily="34" charset="0"/>
              </a:rPr>
              <a:t>When using the meter signature               there are 2 beats in each measure.  This means that there can be 1 half note per measure.</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3619500"/>
            <a:ext cx="7772416" cy="2121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650" y="1604855"/>
            <a:ext cx="547807" cy="11068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10513" y="3859306"/>
            <a:ext cx="435969" cy="166671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7791" y="3917137"/>
            <a:ext cx="881954" cy="160888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5641" y="3917137"/>
            <a:ext cx="881954" cy="1608882"/>
          </a:xfrm>
          <a:prstGeom prst="rect">
            <a:avLst/>
          </a:prstGeom>
        </p:spPr>
      </p:pic>
    </p:spTree>
    <p:extLst>
      <p:ext uri="{BB962C8B-B14F-4D97-AF65-F5344CB8AC3E}">
        <p14:creationId xmlns:p14="http://schemas.microsoft.com/office/powerpoint/2010/main" val="2280900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8000" tmFilter="0, 0; .2, .5; .8, .5; 1, 0"/>
                                        <p:tgtEl>
                                          <p:spTgt spid="13"/>
                                        </p:tgtEl>
                                      </p:cBhvr>
                                    </p:animEffect>
                                    <p:animScale>
                                      <p:cBhvr>
                                        <p:cTn id="7" dur="4000" autoRev="1" fill="hold"/>
                                        <p:tgtEl>
                                          <p:spTgt spid="13"/>
                                        </p:tgtEl>
                                      </p:cBhvr>
                                      <p:by x="105000" y="105000"/>
                                    </p:animScale>
                                  </p:childTnLst>
                                </p:cTn>
                              </p:par>
                              <p:par>
                                <p:cTn id="8" presetID="8" presetClass="emph" presetSubtype="0" fill="hold" nodeType="withEffect">
                                  <p:stCondLst>
                                    <p:cond delay="0"/>
                                  </p:stCondLst>
                                  <p:childTnLst>
                                    <p:animRot by="21600000">
                                      <p:cBhvr>
                                        <p:cTn id="9" dur="2000" fill="hold"/>
                                        <p:tgtEl>
                                          <p:spTgt spid="6"/>
                                        </p:tgtEl>
                                        <p:attrNameLst>
                                          <p:attrName>r</p:attrName>
                                        </p:attrNameLst>
                                      </p:cBhvr>
                                    </p:animRot>
                                  </p:childTnLst>
                                </p:cTn>
                              </p:par>
                            </p:childTnLst>
                          </p:cTn>
                        </p:par>
                        <p:par>
                          <p:cTn id="10" fill="hold">
                            <p:stCondLst>
                              <p:cond delay="8000"/>
                            </p:stCondLst>
                            <p:childTnLst>
                              <p:par>
                                <p:cTn id="11" presetID="1" presetClass="entr" presetSubtype="0" fill="hold" nodeType="afterEffect">
                                  <p:stCondLst>
                                    <p:cond delay="0"/>
                                  </p:stCondLst>
                                  <p:childTnLst>
                                    <p:set>
                                      <p:cBhvr>
                                        <p:cTn id="12" dur="1" fill="hold">
                                          <p:stCondLst>
                                            <p:cond delay="1999"/>
                                          </p:stCondLst>
                                        </p:cTn>
                                        <p:tgtEl>
                                          <p:spTgt spid="14"/>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0"/>
                                  </p:stCondLst>
                                  <p:childTnLst>
                                    <p:set>
                                      <p:cBhvr>
                                        <p:cTn id="15" dur="1" fill="hold">
                                          <p:stCondLst>
                                            <p:cond delay="19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FF00"/>
          </a:solidFill>
        </p:spPr>
      </p:pic>
      <p:sp>
        <p:nvSpPr>
          <p:cNvPr id="3" name="TextBox 2"/>
          <p:cNvSpPr txBox="1"/>
          <p:nvPr/>
        </p:nvSpPr>
        <p:spPr>
          <a:xfrm>
            <a:off x="3467915" y="319320"/>
            <a:ext cx="2779928"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Pitch</a:t>
            </a:r>
            <a:endParaRPr lang="en-US" sz="9600" dirty="0">
              <a:solidFill>
                <a:srgbClr val="002060"/>
              </a:solidFill>
              <a:latin typeface="Berlin Sans FB" panose="020E0602020502020306" pitchFamily="34" charset="0"/>
            </a:endParaRPr>
          </a:p>
        </p:txBody>
      </p:sp>
      <p:sp>
        <p:nvSpPr>
          <p:cNvPr id="13" name="TextBox 12"/>
          <p:cNvSpPr txBox="1"/>
          <p:nvPr/>
        </p:nvSpPr>
        <p:spPr>
          <a:xfrm>
            <a:off x="903912" y="5457371"/>
            <a:ext cx="7717177" cy="461665"/>
          </a:xfrm>
          <a:prstGeom prst="rect">
            <a:avLst/>
          </a:prstGeom>
          <a:noFill/>
        </p:spPr>
        <p:txBody>
          <a:bodyPr wrap="none" rtlCol="0">
            <a:spAutoFit/>
          </a:bodyPr>
          <a:lstStyle/>
          <a:p>
            <a:pPr algn="ctr"/>
            <a:r>
              <a:rPr lang="en-US" sz="2400" dirty="0">
                <a:latin typeface="Berlin Sans FB" panose="020E0602020502020306" pitchFamily="34" charset="0"/>
              </a:rPr>
              <a:t>*Pitch is represented by the placement of notes on the staff.</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42" y="2090056"/>
            <a:ext cx="8770257" cy="23041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976" y="3526971"/>
            <a:ext cx="1120726" cy="7257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677" y="3107954"/>
            <a:ext cx="1120726" cy="7257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378" y="2688937"/>
            <a:ext cx="1120726" cy="7257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079" y="2269920"/>
            <a:ext cx="1120726" cy="7257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277" y="3747865"/>
            <a:ext cx="1120726" cy="7257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0761" y="3345316"/>
            <a:ext cx="1120726" cy="7257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245" y="2899225"/>
            <a:ext cx="1120726" cy="72571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729" y="2482162"/>
            <a:ext cx="1120726" cy="72571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213" y="2065099"/>
            <a:ext cx="1120726" cy="725716"/>
          </a:xfrm>
          <a:prstGeom prst="rect">
            <a:avLst/>
          </a:prstGeom>
        </p:spPr>
      </p:pic>
      <p:sp>
        <p:nvSpPr>
          <p:cNvPr id="5" name="Rectangle 4"/>
          <p:cNvSpPr/>
          <p:nvPr/>
        </p:nvSpPr>
        <p:spPr>
          <a:xfrm>
            <a:off x="3743631" y="638347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209533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0" fill="hold"/>
                                        <p:tgtEl>
                                          <p:spTgt spid="13"/>
                                        </p:tgtEl>
                                        <p:attrNameLst>
                                          <p:attrName>ppt_w</p:attrName>
                                        </p:attrNameLst>
                                      </p:cBhvr>
                                      <p:tavLst>
                                        <p:tav tm="0">
                                          <p:val>
                                            <p:fltVal val="0"/>
                                          </p:val>
                                        </p:tav>
                                        <p:tav tm="100000">
                                          <p:val>
                                            <p:strVal val="#ppt_w"/>
                                          </p:val>
                                        </p:tav>
                                      </p:tavLst>
                                    </p:anim>
                                    <p:anim calcmode="lin" valueType="num">
                                      <p:cBhvr>
                                        <p:cTn id="15" dur="2000" fill="hold"/>
                                        <p:tgtEl>
                                          <p:spTgt spid="13"/>
                                        </p:tgtEl>
                                        <p:attrNameLst>
                                          <p:attrName>ppt_h</p:attrName>
                                        </p:attrNameLst>
                                      </p:cBhvr>
                                      <p:tavLst>
                                        <p:tav tm="0">
                                          <p:val>
                                            <p:fltVal val="0"/>
                                          </p:val>
                                        </p:tav>
                                        <p:tav tm="100000">
                                          <p:val>
                                            <p:strVal val="#ppt_h"/>
                                          </p:val>
                                        </p:tav>
                                      </p:tavLst>
                                    </p:anim>
                                    <p:animEffect transition="in" filter="fade">
                                      <p:cBhvr>
                                        <p:cTn id="16" dur="2000"/>
                                        <p:tgtEl>
                                          <p:spTgt spid="13"/>
                                        </p:tgtEl>
                                      </p:cBhvr>
                                    </p:animEffect>
                                  </p:childTnLst>
                                </p:cTn>
                              </p:par>
                            </p:childTnLst>
                          </p:cTn>
                        </p:par>
                        <p:par>
                          <p:cTn id="17" fill="hold">
                            <p:stCondLst>
                              <p:cond delay="2500"/>
                            </p:stCondLst>
                            <p:childTnLst>
                              <p:par>
                                <p:cTn id="18" presetID="1" presetClass="entr" presetSubtype="0"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50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50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5500"/>
                            </p:stCondLst>
                            <p:childTnLst>
                              <p:par>
                                <p:cTn id="36" presetID="1" presetClass="entr" presetSubtype="0" fill="hold" nodeType="afterEffect">
                                  <p:stCondLst>
                                    <p:cond delay="50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nodeType="afterEffect">
                                  <p:stCondLst>
                                    <p:cond delay="500"/>
                                  </p:stCondLst>
                                  <p:childTnLst>
                                    <p:set>
                                      <p:cBhvr>
                                        <p:cTn id="40" dur="1" fill="hold">
                                          <p:stCondLst>
                                            <p:cond delay="0"/>
                                          </p:stCondLst>
                                        </p:cTn>
                                        <p:tgtEl>
                                          <p:spTgt spid="15"/>
                                        </p:tgtEl>
                                        <p:attrNameLst>
                                          <p:attrName>style.visibility</p:attrName>
                                        </p:attrNameLst>
                                      </p:cBhvr>
                                      <p:to>
                                        <p:strVal val="visible"/>
                                      </p:to>
                                    </p:set>
                                  </p:childTnLst>
                                </p:cTn>
                              </p:par>
                            </p:childTnLst>
                          </p:cTn>
                        </p:par>
                        <p:par>
                          <p:cTn id="41" fill="hold">
                            <p:stCondLst>
                              <p:cond delay="6500"/>
                            </p:stCondLst>
                            <p:childTnLst>
                              <p:par>
                                <p:cTn id="42" presetID="1" presetClass="entr" presetSubtype="0" fill="hold" nodeType="afterEffect">
                                  <p:stCondLst>
                                    <p:cond delay="50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3" name="TextBox 2"/>
          <p:cNvSpPr txBox="1"/>
          <p:nvPr/>
        </p:nvSpPr>
        <p:spPr>
          <a:xfrm>
            <a:off x="578502" y="319320"/>
            <a:ext cx="8367996" cy="1446550"/>
          </a:xfrm>
          <a:prstGeom prst="rect">
            <a:avLst/>
          </a:prstGeom>
          <a:noFill/>
        </p:spPr>
        <p:txBody>
          <a:bodyPr wrap="none" rtlCol="0">
            <a:spAutoFit/>
          </a:bodyPr>
          <a:lstStyle/>
          <a:p>
            <a:r>
              <a:rPr lang="en-US" sz="8800" dirty="0" smtClean="0">
                <a:solidFill>
                  <a:srgbClr val="002060"/>
                </a:solidFill>
                <a:latin typeface="Berlin Sans FB" panose="020E0602020502020306" pitchFamily="34" charset="0"/>
              </a:rPr>
              <a:t>Dotted Half Note</a:t>
            </a:r>
            <a:endParaRPr lang="en-US" sz="8800" dirty="0">
              <a:solidFill>
                <a:srgbClr val="002060"/>
              </a:solidFill>
              <a:latin typeface="Berlin Sans FB" panose="020E0602020502020306" pitchFamily="34" charset="0"/>
            </a:endParaRPr>
          </a:p>
        </p:txBody>
      </p:sp>
      <p:sp>
        <p:nvSpPr>
          <p:cNvPr id="13" name="TextBox 12"/>
          <p:cNvSpPr txBox="1"/>
          <p:nvPr/>
        </p:nvSpPr>
        <p:spPr>
          <a:xfrm>
            <a:off x="2337790" y="2014928"/>
            <a:ext cx="4849404" cy="461665"/>
          </a:xfrm>
          <a:prstGeom prst="rect">
            <a:avLst/>
          </a:prstGeom>
          <a:noFill/>
        </p:spPr>
        <p:txBody>
          <a:bodyPr wrap="none" rtlCol="0">
            <a:spAutoFit/>
          </a:bodyPr>
          <a:lstStyle/>
          <a:p>
            <a:pPr algn="ctr"/>
            <a:r>
              <a:rPr lang="en-US" sz="2400" dirty="0">
                <a:latin typeface="Berlin Sans FB" panose="020E0602020502020306" pitchFamily="34" charset="0"/>
              </a:rPr>
              <a:t>A </a:t>
            </a:r>
            <a:r>
              <a:rPr lang="en-US" sz="2400" dirty="0" smtClean="0">
                <a:latin typeface="Berlin Sans FB" panose="020E0602020502020306" pitchFamily="34" charset="0"/>
              </a:rPr>
              <a:t> dotted half </a:t>
            </a:r>
            <a:r>
              <a:rPr lang="en-US" sz="2400" dirty="0">
                <a:latin typeface="Berlin Sans FB" panose="020E0602020502020306" pitchFamily="34" charset="0"/>
              </a:rPr>
              <a:t>note gets </a:t>
            </a:r>
            <a:r>
              <a:rPr lang="en-US" sz="2400" dirty="0" smtClean="0">
                <a:latin typeface="Berlin Sans FB" panose="020E0602020502020306" pitchFamily="34" charset="0"/>
              </a:rPr>
              <a:t>three beats. </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348" y="2725651"/>
            <a:ext cx="2050020" cy="3045954"/>
          </a:xfrm>
          <a:prstGeom prst="rect">
            <a:avLst/>
          </a:prstGeom>
        </p:spPr>
      </p:pic>
    </p:spTree>
    <p:extLst>
      <p:ext uri="{BB962C8B-B14F-4D97-AF65-F5344CB8AC3E}">
        <p14:creationId xmlns:p14="http://schemas.microsoft.com/office/powerpoint/2010/main" val="14977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
                                        </p:tgtEl>
                                        <p:attrNameLst>
                                          <p:attrName>style.color</p:attrName>
                                        </p:attrNameLst>
                                      </p:cBhvr>
                                      <p:to>
                                        <a:schemeClr val="bg1"/>
                                      </p:to>
                                    </p:animClr>
                                    <p:animClr clrSpc="rgb" dir="cw">
                                      <p:cBhvr>
                                        <p:cTn id="7" dur="1000" autoRev="1" fill="remove"/>
                                        <p:tgtEl>
                                          <p:spTgt spid="3"/>
                                        </p:tgtEl>
                                        <p:attrNameLst>
                                          <p:attrName>fillcolor</p:attrName>
                                        </p:attrNameLst>
                                      </p:cBhvr>
                                      <p:to>
                                        <a:schemeClr val="bg1"/>
                                      </p:to>
                                    </p:animClr>
                                    <p:set>
                                      <p:cBhvr>
                                        <p:cTn id="8" dur="1000" autoRev="1" fill="remove"/>
                                        <p:tgtEl>
                                          <p:spTgt spid="3"/>
                                        </p:tgtEl>
                                        <p:attrNameLst>
                                          <p:attrName>fill.type</p:attrName>
                                        </p:attrNameLst>
                                      </p:cBhvr>
                                      <p:to>
                                        <p:strVal val="solid"/>
                                      </p:to>
                                    </p:set>
                                    <p:set>
                                      <p:cBhvr>
                                        <p:cTn id="9" dur="1000" autoRev="1" fill="remove"/>
                                        <p:tgtEl>
                                          <p:spTgt spid="3"/>
                                        </p:tgtEl>
                                        <p:attrNameLst>
                                          <p:attrName>fill.on</p:attrName>
                                        </p:attrNameLst>
                                      </p:cBhvr>
                                      <p:to>
                                        <p:strVal val="true"/>
                                      </p:to>
                                    </p:se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2000" tmFilter="0, 0; .2, .5; .8, .5; 1, 0"/>
                                        <p:tgtEl>
                                          <p:spTgt spid="13"/>
                                        </p:tgtEl>
                                      </p:cBhvr>
                                    </p:animEffect>
                                    <p:animScale>
                                      <p:cBhvr>
                                        <p:cTn id="13" dur="1000" autoRev="1" fill="hold"/>
                                        <p:tgtEl>
                                          <p:spTgt spid="13"/>
                                        </p:tgtEl>
                                      </p:cBhvr>
                                      <p:by x="105000" y="105000"/>
                                    </p:animScale>
                                  </p:childTnLst>
                                </p:cTn>
                              </p:par>
                            </p:childTnLst>
                          </p:cTn>
                        </p:par>
                        <p:par>
                          <p:cTn id="14" fill="hold">
                            <p:stCondLst>
                              <p:cond delay="4000"/>
                            </p:stCondLst>
                            <p:childTnLst>
                              <p:par>
                                <p:cTn id="15" presetID="8" presetClass="emph" presetSubtype="0" fill="hold" nodeType="afterEffect">
                                  <p:stCondLst>
                                    <p:cond delay="0"/>
                                  </p:stCondLst>
                                  <p:childTnLst>
                                    <p:animRot by="21600000">
                                      <p:cBhvr>
                                        <p:cTn id="16" dur="22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00B050"/>
          </a:solidFill>
        </p:spPr>
      </p:pic>
      <p:sp>
        <p:nvSpPr>
          <p:cNvPr id="3" name="TextBox 2"/>
          <p:cNvSpPr txBox="1"/>
          <p:nvPr/>
        </p:nvSpPr>
        <p:spPr>
          <a:xfrm>
            <a:off x="578502" y="319320"/>
            <a:ext cx="8367996" cy="1446550"/>
          </a:xfrm>
          <a:prstGeom prst="rect">
            <a:avLst/>
          </a:prstGeom>
          <a:noFill/>
        </p:spPr>
        <p:txBody>
          <a:bodyPr wrap="none" rtlCol="0">
            <a:spAutoFit/>
          </a:bodyPr>
          <a:lstStyle/>
          <a:p>
            <a:r>
              <a:rPr lang="en-US" sz="8800" dirty="0" smtClean="0">
                <a:solidFill>
                  <a:srgbClr val="002060"/>
                </a:solidFill>
                <a:latin typeface="Berlin Sans FB" panose="020E0602020502020306" pitchFamily="34" charset="0"/>
              </a:rPr>
              <a:t>Dotted Half Note</a:t>
            </a:r>
            <a:endParaRPr lang="en-US" sz="8800" dirty="0">
              <a:solidFill>
                <a:srgbClr val="002060"/>
              </a:solidFill>
              <a:latin typeface="Berlin Sans FB" panose="020E0602020502020306" pitchFamily="34" charset="0"/>
            </a:endParaRPr>
          </a:p>
        </p:txBody>
      </p:sp>
      <p:sp>
        <p:nvSpPr>
          <p:cNvPr id="13" name="TextBox 12"/>
          <p:cNvSpPr txBox="1"/>
          <p:nvPr/>
        </p:nvSpPr>
        <p:spPr>
          <a:xfrm>
            <a:off x="551328" y="2162845"/>
            <a:ext cx="8404413" cy="1200329"/>
          </a:xfrm>
          <a:prstGeom prst="rect">
            <a:avLst/>
          </a:prstGeom>
          <a:noFill/>
        </p:spPr>
        <p:txBody>
          <a:bodyPr wrap="square" rtlCol="0">
            <a:spAutoFit/>
          </a:bodyPr>
          <a:lstStyle/>
          <a:p>
            <a:r>
              <a:rPr lang="en-US" sz="2400" dirty="0" smtClean="0">
                <a:latin typeface="Berlin Sans FB" panose="020E0602020502020306" pitchFamily="34" charset="0"/>
              </a:rPr>
              <a:t>When using the meter signature               there are 3 beats in each measure.  This means that there can be 1 dotted half note per measure.</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3619500"/>
            <a:ext cx="7772416" cy="2121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706" y="1604855"/>
            <a:ext cx="527694" cy="11068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10513" y="3859306"/>
            <a:ext cx="435969" cy="16667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9071" y="3832412"/>
            <a:ext cx="1085150" cy="164051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2774" y="3836016"/>
            <a:ext cx="1085150" cy="1640519"/>
          </a:xfrm>
          <a:prstGeom prst="rect">
            <a:avLst/>
          </a:prstGeom>
        </p:spPr>
      </p:pic>
    </p:spTree>
    <p:extLst>
      <p:ext uri="{BB962C8B-B14F-4D97-AF65-F5344CB8AC3E}">
        <p14:creationId xmlns:p14="http://schemas.microsoft.com/office/powerpoint/2010/main" val="69423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8000" tmFilter="0, 0; .2, .5; .8, .5; 1, 0"/>
                                        <p:tgtEl>
                                          <p:spTgt spid="13"/>
                                        </p:tgtEl>
                                      </p:cBhvr>
                                    </p:animEffect>
                                    <p:animScale>
                                      <p:cBhvr>
                                        <p:cTn id="7" dur="4000" autoRev="1" fill="hold"/>
                                        <p:tgtEl>
                                          <p:spTgt spid="13"/>
                                        </p:tgtEl>
                                      </p:cBhvr>
                                      <p:by x="105000" y="105000"/>
                                    </p:animScale>
                                  </p:childTnLst>
                                </p:cTn>
                              </p:par>
                              <p:par>
                                <p:cTn id="8" presetID="8" presetClass="emph" presetSubtype="0" fill="hold" nodeType="withEffect">
                                  <p:stCondLst>
                                    <p:cond delay="0"/>
                                  </p:stCondLst>
                                  <p:childTnLst>
                                    <p:animRot by="21600000">
                                      <p:cBhvr>
                                        <p:cTn id="9" dur="2000" fill="hold"/>
                                        <p:tgtEl>
                                          <p:spTgt spid="6"/>
                                        </p:tgtEl>
                                        <p:attrNameLst>
                                          <p:attrName>r</p:attrName>
                                        </p:attrNameLst>
                                      </p:cBhvr>
                                    </p:animRot>
                                  </p:childTnLst>
                                </p:cTn>
                              </p:par>
                            </p:childTnLst>
                          </p:cTn>
                        </p:par>
                        <p:par>
                          <p:cTn id="10" fill="hold">
                            <p:stCondLst>
                              <p:cond delay="8000"/>
                            </p:stCondLst>
                            <p:childTnLst>
                              <p:par>
                                <p:cTn id="11" presetID="1" presetClass="entr" presetSubtype="0" fill="hold" nodeType="afterEffect">
                                  <p:stCondLst>
                                    <p:cond delay="0"/>
                                  </p:stCondLst>
                                  <p:childTnLst>
                                    <p:set>
                                      <p:cBhvr>
                                        <p:cTn id="12" dur="1" fill="hold">
                                          <p:stCondLst>
                                            <p:cond delay="2999"/>
                                          </p:stCondLst>
                                        </p:cTn>
                                        <p:tgtEl>
                                          <p:spTgt spid="11"/>
                                        </p:tgtEl>
                                        <p:attrNameLst>
                                          <p:attrName>style.visibility</p:attrName>
                                        </p:attrNameLst>
                                      </p:cBhvr>
                                      <p:to>
                                        <p:strVal val="visible"/>
                                      </p:to>
                                    </p:set>
                                  </p:childTnLst>
                                </p:cTn>
                              </p:par>
                            </p:childTnLst>
                          </p:cTn>
                        </p:par>
                        <p:par>
                          <p:cTn id="13" fill="hold">
                            <p:stCondLst>
                              <p:cond delay="11000"/>
                            </p:stCondLst>
                            <p:childTnLst>
                              <p:par>
                                <p:cTn id="14" presetID="1" presetClass="entr" presetSubtype="0" fill="hold" nodeType="afterEffect">
                                  <p:stCondLst>
                                    <p:cond delay="0"/>
                                  </p:stCondLst>
                                  <p:childTnLst>
                                    <p:set>
                                      <p:cBhvr>
                                        <p:cTn id="15" dur="1" fill="hold">
                                          <p:stCondLst>
                                            <p:cond delay="2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7030A0"/>
          </a:solidFill>
        </p:spPr>
      </p:pic>
      <p:sp>
        <p:nvSpPr>
          <p:cNvPr id="3" name="TextBox 2"/>
          <p:cNvSpPr txBox="1"/>
          <p:nvPr/>
        </p:nvSpPr>
        <p:spPr>
          <a:xfrm>
            <a:off x="2153453" y="319320"/>
            <a:ext cx="6252033"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Whole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2783422" y="2014928"/>
            <a:ext cx="3958135" cy="461665"/>
          </a:xfrm>
          <a:prstGeom prst="rect">
            <a:avLst/>
          </a:prstGeom>
          <a:noFill/>
        </p:spPr>
        <p:txBody>
          <a:bodyPr wrap="none" rtlCol="0">
            <a:spAutoFit/>
          </a:bodyPr>
          <a:lstStyle/>
          <a:p>
            <a:pPr algn="ctr"/>
            <a:r>
              <a:rPr lang="en-US" sz="2400" dirty="0">
                <a:latin typeface="Berlin Sans FB" panose="020E0602020502020306" pitchFamily="34" charset="0"/>
              </a:rPr>
              <a:t>A </a:t>
            </a:r>
            <a:r>
              <a:rPr lang="en-US" sz="2400" dirty="0" smtClean="0">
                <a:latin typeface="Berlin Sans FB" panose="020E0602020502020306" pitchFamily="34" charset="0"/>
              </a:rPr>
              <a:t>whole </a:t>
            </a:r>
            <a:r>
              <a:rPr lang="en-US" sz="2400" dirty="0">
                <a:latin typeface="Berlin Sans FB" panose="020E0602020502020306" pitchFamily="34" charset="0"/>
              </a:rPr>
              <a:t>note gets </a:t>
            </a:r>
            <a:r>
              <a:rPr lang="en-US" sz="2400" dirty="0" smtClean="0">
                <a:latin typeface="Berlin Sans FB" panose="020E0602020502020306" pitchFamily="34" charset="0"/>
              </a:rPr>
              <a:t>four beats. </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987" y="3428445"/>
            <a:ext cx="2709045" cy="1952144"/>
          </a:xfrm>
          <a:prstGeom prst="rect">
            <a:avLst/>
          </a:prstGeom>
        </p:spPr>
      </p:pic>
    </p:spTree>
    <p:extLst>
      <p:ext uri="{BB962C8B-B14F-4D97-AF65-F5344CB8AC3E}">
        <p14:creationId xmlns:p14="http://schemas.microsoft.com/office/powerpoint/2010/main" val="299220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
                                        </p:tgtEl>
                                        <p:attrNameLst>
                                          <p:attrName>style.color</p:attrName>
                                        </p:attrNameLst>
                                      </p:cBhvr>
                                      <p:to>
                                        <a:schemeClr val="bg1"/>
                                      </p:to>
                                    </p:animClr>
                                    <p:animClr clrSpc="rgb" dir="cw">
                                      <p:cBhvr>
                                        <p:cTn id="7" dur="1000" autoRev="1" fill="remove"/>
                                        <p:tgtEl>
                                          <p:spTgt spid="3"/>
                                        </p:tgtEl>
                                        <p:attrNameLst>
                                          <p:attrName>fillcolor</p:attrName>
                                        </p:attrNameLst>
                                      </p:cBhvr>
                                      <p:to>
                                        <a:schemeClr val="bg1"/>
                                      </p:to>
                                    </p:animClr>
                                    <p:set>
                                      <p:cBhvr>
                                        <p:cTn id="8" dur="1000" autoRev="1" fill="remove"/>
                                        <p:tgtEl>
                                          <p:spTgt spid="3"/>
                                        </p:tgtEl>
                                        <p:attrNameLst>
                                          <p:attrName>fill.type</p:attrName>
                                        </p:attrNameLst>
                                      </p:cBhvr>
                                      <p:to>
                                        <p:strVal val="solid"/>
                                      </p:to>
                                    </p:set>
                                    <p:set>
                                      <p:cBhvr>
                                        <p:cTn id="9" dur="1000" autoRev="1" fill="remove"/>
                                        <p:tgtEl>
                                          <p:spTgt spid="3"/>
                                        </p:tgtEl>
                                        <p:attrNameLst>
                                          <p:attrName>fill.on</p:attrName>
                                        </p:attrNameLst>
                                      </p:cBhvr>
                                      <p:to>
                                        <p:strVal val="true"/>
                                      </p:to>
                                    </p:se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3000" tmFilter="0, 0; .2, .5; .8, .5; 1, 0"/>
                                        <p:tgtEl>
                                          <p:spTgt spid="13"/>
                                        </p:tgtEl>
                                      </p:cBhvr>
                                    </p:animEffect>
                                    <p:animScale>
                                      <p:cBhvr>
                                        <p:cTn id="13" dur="1500" autoRev="1" fill="hold"/>
                                        <p:tgtEl>
                                          <p:spTgt spid="13"/>
                                        </p:tgtEl>
                                      </p:cBhvr>
                                      <p:by x="105000" y="105000"/>
                                    </p:animScale>
                                  </p:childTnLst>
                                </p:cTn>
                              </p:par>
                            </p:childTnLst>
                          </p:cTn>
                        </p:par>
                        <p:par>
                          <p:cTn id="14" fill="hold">
                            <p:stCondLst>
                              <p:cond delay="500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style.rotation</p:attrName>
                                        </p:attrNameLst>
                                      </p:cBhvr>
                                      <p:tavLst>
                                        <p:tav tm="0">
                                          <p:val>
                                            <p:fltVal val="90"/>
                                          </p:val>
                                        </p:tav>
                                        <p:tav tm="100000">
                                          <p:val>
                                            <p:fltVal val="0"/>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7030A0"/>
          </a:solidFill>
        </p:spPr>
      </p:pic>
      <p:sp>
        <p:nvSpPr>
          <p:cNvPr id="3" name="TextBox 2"/>
          <p:cNvSpPr txBox="1"/>
          <p:nvPr/>
        </p:nvSpPr>
        <p:spPr>
          <a:xfrm>
            <a:off x="1636484" y="319320"/>
            <a:ext cx="6252033" cy="1569660"/>
          </a:xfrm>
          <a:prstGeom prst="rect">
            <a:avLst/>
          </a:prstGeom>
          <a:noFill/>
        </p:spPr>
        <p:txBody>
          <a:bodyPr wrap="none" rtlCol="0">
            <a:spAutoFit/>
          </a:bodyPr>
          <a:lstStyle/>
          <a:p>
            <a:r>
              <a:rPr lang="en-US" sz="9600" dirty="0" smtClean="0">
                <a:solidFill>
                  <a:srgbClr val="002060"/>
                </a:solidFill>
                <a:latin typeface="Berlin Sans FB" panose="020E0602020502020306" pitchFamily="34" charset="0"/>
              </a:rPr>
              <a:t>Whole Note</a:t>
            </a:r>
            <a:endParaRPr lang="en-US" sz="9600" dirty="0">
              <a:solidFill>
                <a:srgbClr val="002060"/>
              </a:solidFill>
              <a:latin typeface="Berlin Sans FB" panose="020E0602020502020306" pitchFamily="34" charset="0"/>
            </a:endParaRPr>
          </a:p>
        </p:txBody>
      </p:sp>
      <p:sp>
        <p:nvSpPr>
          <p:cNvPr id="13" name="TextBox 12"/>
          <p:cNvSpPr txBox="1"/>
          <p:nvPr/>
        </p:nvSpPr>
        <p:spPr>
          <a:xfrm>
            <a:off x="551328" y="2162845"/>
            <a:ext cx="8404413" cy="1200329"/>
          </a:xfrm>
          <a:prstGeom prst="rect">
            <a:avLst/>
          </a:prstGeom>
          <a:noFill/>
        </p:spPr>
        <p:txBody>
          <a:bodyPr wrap="square" rtlCol="0">
            <a:spAutoFit/>
          </a:bodyPr>
          <a:lstStyle/>
          <a:p>
            <a:r>
              <a:rPr lang="en-US" sz="2400" dirty="0" smtClean="0">
                <a:latin typeface="Berlin Sans FB" panose="020E0602020502020306" pitchFamily="34" charset="0"/>
              </a:rPr>
              <a:t>When using the meter signature               there are 4 beats in each measure.  This means that there can be 1 whole note per measure.</a:t>
            </a:r>
            <a:endParaRPr lang="en-US" sz="2400" dirty="0">
              <a:latin typeface="Berlin Sans FB" panose="020E0602020502020306" pitchFamily="34" charset="0"/>
            </a:endParaRPr>
          </a:p>
        </p:txBody>
      </p:sp>
      <p:sp>
        <p:nvSpPr>
          <p:cNvPr id="4" name="Rectangle 3"/>
          <p:cNvSpPr/>
          <p:nvPr/>
        </p:nvSpPr>
        <p:spPr>
          <a:xfrm>
            <a:off x="3743631" y="6370026"/>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3619500"/>
            <a:ext cx="7772416" cy="2121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650" y="1632458"/>
            <a:ext cx="547807" cy="105159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10513" y="3859306"/>
            <a:ext cx="435969" cy="16667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2176" y="4920868"/>
            <a:ext cx="839785" cy="60515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101" y="4920867"/>
            <a:ext cx="839785" cy="605151"/>
          </a:xfrm>
          <a:prstGeom prst="rect">
            <a:avLst/>
          </a:prstGeom>
        </p:spPr>
      </p:pic>
    </p:spTree>
    <p:extLst>
      <p:ext uri="{BB962C8B-B14F-4D97-AF65-F5344CB8AC3E}">
        <p14:creationId xmlns:p14="http://schemas.microsoft.com/office/powerpoint/2010/main" val="96855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8000" tmFilter="0, 0; .2, .5; .8, .5; 1, 0"/>
                                        <p:tgtEl>
                                          <p:spTgt spid="13"/>
                                        </p:tgtEl>
                                      </p:cBhvr>
                                    </p:animEffect>
                                    <p:animScale>
                                      <p:cBhvr>
                                        <p:cTn id="7" dur="4000" autoRev="1" fill="hold"/>
                                        <p:tgtEl>
                                          <p:spTgt spid="13"/>
                                        </p:tgtEl>
                                      </p:cBhvr>
                                      <p:by x="105000" y="105000"/>
                                    </p:animScale>
                                  </p:childTnLst>
                                </p:cTn>
                              </p:par>
                              <p:par>
                                <p:cTn id="8" presetID="8" presetClass="emph" presetSubtype="0" fill="hold" nodeType="withEffect">
                                  <p:stCondLst>
                                    <p:cond delay="0"/>
                                  </p:stCondLst>
                                  <p:childTnLst>
                                    <p:animRot by="21600000">
                                      <p:cBhvr>
                                        <p:cTn id="9" dur="2000" fill="hold"/>
                                        <p:tgtEl>
                                          <p:spTgt spid="6"/>
                                        </p:tgtEl>
                                        <p:attrNameLst>
                                          <p:attrName>r</p:attrName>
                                        </p:attrNameLst>
                                      </p:cBhvr>
                                    </p:animRot>
                                  </p:childTnLst>
                                </p:cTn>
                              </p:par>
                            </p:childTnLst>
                          </p:cTn>
                        </p:par>
                        <p:par>
                          <p:cTn id="10" fill="hold">
                            <p:stCondLst>
                              <p:cond delay="8000"/>
                            </p:stCondLst>
                            <p:childTnLst>
                              <p:par>
                                <p:cTn id="11" presetID="1" presetClass="entr" presetSubtype="0" fill="hold" nodeType="afterEffect">
                                  <p:stCondLst>
                                    <p:cond delay="0"/>
                                  </p:stCondLst>
                                  <p:childTnLst>
                                    <p:set>
                                      <p:cBhvr>
                                        <p:cTn id="12" dur="1" fill="hold">
                                          <p:stCondLst>
                                            <p:cond delay="3749"/>
                                          </p:stCondLst>
                                        </p:cTn>
                                        <p:tgtEl>
                                          <p:spTgt spid="11"/>
                                        </p:tgtEl>
                                        <p:attrNameLst>
                                          <p:attrName>style.visibility</p:attrName>
                                        </p:attrNameLst>
                                      </p:cBhvr>
                                      <p:to>
                                        <p:strVal val="visible"/>
                                      </p:to>
                                    </p:set>
                                  </p:childTnLst>
                                </p:cTn>
                              </p:par>
                            </p:childTnLst>
                          </p:cTn>
                        </p:par>
                        <p:par>
                          <p:cTn id="13" fill="hold">
                            <p:stCondLst>
                              <p:cond delay="11750"/>
                            </p:stCondLst>
                            <p:childTnLst>
                              <p:par>
                                <p:cTn id="14" presetID="1" presetClass="entr" presetSubtype="0" fill="hold" nodeType="afterEffect">
                                  <p:stCondLst>
                                    <p:cond delay="0"/>
                                  </p:stCondLst>
                                  <p:childTnLst>
                                    <p:set>
                                      <p:cBhvr>
                                        <p:cTn id="15" dur="1" fill="hold">
                                          <p:stCondLst>
                                            <p:cond delay="374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27" name="TextBox 26"/>
          <p:cNvSpPr txBox="1"/>
          <p:nvPr/>
        </p:nvSpPr>
        <p:spPr>
          <a:xfrm>
            <a:off x="595087" y="1331137"/>
            <a:ext cx="8302170" cy="4524315"/>
          </a:xfrm>
          <a:prstGeom prst="rect">
            <a:avLst/>
          </a:prstGeom>
          <a:noFill/>
        </p:spPr>
        <p:txBody>
          <a:bodyPr wrap="square" rtlCol="0">
            <a:spAutoFit/>
          </a:bodyPr>
          <a:lstStyle/>
          <a:p>
            <a:pPr marL="457200" indent="-457200">
              <a:buAutoNum type="arabicPeriod"/>
            </a:pPr>
            <a:r>
              <a:rPr lang="en-US" sz="2400" dirty="0" smtClean="0">
                <a:latin typeface="Berlin Sans FB" panose="020E0602020502020306" pitchFamily="34" charset="0"/>
              </a:rPr>
              <a:t>How many beats does a quarter note get?</a:t>
            </a:r>
          </a:p>
          <a:p>
            <a:pPr marL="457200" indent="-457200">
              <a:buAutoNum type="arabicPeriod"/>
            </a:pPr>
            <a:r>
              <a:rPr lang="en-US" sz="2400" dirty="0" smtClean="0">
                <a:latin typeface="Berlin Sans FB" panose="020E0602020502020306" pitchFamily="34" charset="0"/>
              </a:rPr>
              <a:t>How many beats does a half note get?</a:t>
            </a:r>
          </a:p>
          <a:p>
            <a:pPr marL="457200" indent="-457200">
              <a:buAutoNum type="arabicPeriod"/>
            </a:pPr>
            <a:r>
              <a:rPr lang="en-US" sz="2400" dirty="0" smtClean="0">
                <a:latin typeface="Berlin Sans FB" panose="020E0602020502020306" pitchFamily="34" charset="0"/>
              </a:rPr>
              <a:t>How many beats does a dotted half note get?</a:t>
            </a:r>
          </a:p>
          <a:p>
            <a:pPr marL="457200" indent="-457200">
              <a:buAutoNum type="arabicPeriod"/>
            </a:pPr>
            <a:r>
              <a:rPr lang="en-US" sz="2400" dirty="0" smtClean="0">
                <a:latin typeface="Berlin Sans FB" panose="020E0602020502020306" pitchFamily="34" charset="0"/>
              </a:rPr>
              <a:t>How many beats does a whole note get?</a:t>
            </a:r>
          </a:p>
          <a:p>
            <a:pPr marL="457200" indent="-457200">
              <a:buAutoNum type="arabicPeriod"/>
            </a:pPr>
            <a:r>
              <a:rPr lang="en-US" sz="2400" dirty="0" smtClean="0">
                <a:latin typeface="Berlin Sans FB" panose="020E0602020502020306" pitchFamily="34" charset="0"/>
              </a:rPr>
              <a:t>If there are 2 beats per measure, how many quarter notes can there be per measure? </a:t>
            </a:r>
          </a:p>
          <a:p>
            <a:pPr marL="457200" indent="-457200">
              <a:buAutoNum type="arabicPeriod"/>
            </a:pPr>
            <a:r>
              <a:rPr lang="en-US" sz="2400" dirty="0" smtClean="0">
                <a:latin typeface="Berlin Sans FB" panose="020E0602020502020306" pitchFamily="34" charset="0"/>
              </a:rPr>
              <a:t>If there are 2 beats per measure, how many half notes can there be per measure?</a:t>
            </a:r>
          </a:p>
          <a:p>
            <a:pPr marL="457200" indent="-457200">
              <a:buAutoNum type="arabicPeriod"/>
            </a:pPr>
            <a:r>
              <a:rPr lang="en-US" sz="2400" dirty="0" smtClean="0">
                <a:latin typeface="Berlin Sans FB" panose="020E0602020502020306" pitchFamily="34" charset="0"/>
              </a:rPr>
              <a:t>If there are 3 beats per measure, how many dotted half notes can there be per measure?</a:t>
            </a:r>
          </a:p>
          <a:p>
            <a:pPr marL="457200" indent="-457200">
              <a:buAutoNum type="arabicPeriod"/>
            </a:pPr>
            <a:r>
              <a:rPr lang="en-US" sz="2400" dirty="0" smtClean="0">
                <a:latin typeface="Berlin Sans FB" panose="020E0602020502020306" pitchFamily="34" charset="0"/>
              </a:rPr>
              <a:t>If there are 4 beats per measure, how many whole notes can there be per measure?</a:t>
            </a:r>
            <a:endParaRPr lang="en-US" sz="2400" dirty="0">
              <a:latin typeface="Berlin Sans FB" panose="020E0602020502020306" pitchFamily="34" charset="0"/>
            </a:endParaRPr>
          </a:p>
        </p:txBody>
      </p:sp>
      <p:sp>
        <p:nvSpPr>
          <p:cNvPr id="5" name="Rectangle 4"/>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221194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7218643" cy="1754326"/>
          </a:xfrm>
          <a:prstGeom prst="rect">
            <a:avLst/>
          </a:prstGeom>
          <a:noFill/>
        </p:spPr>
        <p:txBody>
          <a:bodyPr wrap="none" lIns="91440" tIns="45720" rIns="91440" bIns="45720">
            <a:spAutoFit/>
          </a:bodyPr>
          <a:lstStyle/>
          <a:p>
            <a:pPr marL="914400" indent="-914400">
              <a:buAutoNum type="arabicPeriod"/>
            </a:pPr>
            <a:r>
              <a:rPr lang="en-US" sz="5400" dirty="0" smtClean="0">
                <a:latin typeface="Berlin Sans FB" panose="020E0602020502020306" pitchFamily="34" charset="0"/>
              </a:rPr>
              <a:t>How </a:t>
            </a:r>
            <a:r>
              <a:rPr lang="en-US" sz="5400" dirty="0">
                <a:latin typeface="Berlin Sans FB" panose="020E0602020502020306" pitchFamily="34" charset="0"/>
              </a:rPr>
              <a:t>many 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does </a:t>
            </a:r>
            <a:r>
              <a:rPr lang="en-US" sz="5400" dirty="0">
                <a:latin typeface="Berlin Sans FB" panose="020E0602020502020306" pitchFamily="34" charset="0"/>
              </a:rPr>
              <a:t>a quarter note get?</a:t>
            </a:r>
          </a:p>
        </p:txBody>
      </p:sp>
      <p:sp>
        <p:nvSpPr>
          <p:cNvPr id="5" name="Rectangle 4"/>
          <p:cNvSpPr/>
          <p:nvPr/>
        </p:nvSpPr>
        <p:spPr>
          <a:xfrm>
            <a:off x="4455395" y="5270896"/>
            <a:ext cx="614271" cy="1107996"/>
          </a:xfrm>
          <a:prstGeom prst="rect">
            <a:avLst/>
          </a:prstGeom>
          <a:noFill/>
          <a:ln>
            <a:noFill/>
          </a:ln>
        </p:spPr>
        <p:txBody>
          <a:bodyPr wrap="none" lIns="91440" tIns="45720" rIns="91440" bIns="45720">
            <a:spAutoFit/>
          </a:bodyPr>
          <a:lstStyle/>
          <a:p>
            <a:pPr algn="ctr"/>
            <a:r>
              <a:rPr lang="en-US" sz="6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1</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885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6133410" cy="1754326"/>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2. How </a:t>
            </a:r>
            <a:r>
              <a:rPr lang="en-US" sz="5400" dirty="0">
                <a:latin typeface="Berlin Sans FB" panose="020E0602020502020306" pitchFamily="34" charset="0"/>
              </a:rPr>
              <a:t>many 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does </a:t>
            </a:r>
            <a:r>
              <a:rPr lang="en-US" sz="5400" dirty="0">
                <a:latin typeface="Berlin Sans FB" panose="020E0602020502020306" pitchFamily="34" charset="0"/>
              </a:rPr>
              <a:t>a </a:t>
            </a:r>
            <a:r>
              <a:rPr lang="en-US" sz="5400" dirty="0" smtClean="0">
                <a:latin typeface="Berlin Sans FB" panose="020E0602020502020306" pitchFamily="34" charset="0"/>
              </a:rPr>
              <a:t>half </a:t>
            </a:r>
            <a:r>
              <a:rPr lang="en-US" sz="5400" dirty="0">
                <a:latin typeface="Berlin Sans FB" panose="020E0602020502020306" pitchFamily="34" charset="0"/>
              </a:rPr>
              <a:t>note get?</a:t>
            </a: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a:ln w="10160">
                  <a:solidFill>
                    <a:srgbClr val="FF0000"/>
                  </a:solidFill>
                  <a:prstDash val="solid"/>
                </a:ln>
                <a:solidFill>
                  <a:srgbClr val="FF0000"/>
                </a:solidFill>
                <a:effectLst>
                  <a:outerShdw blurRad="38100" dist="22860" dir="5400000" algn="tl" rotWithShape="0">
                    <a:srgbClr val="000000">
                      <a:alpha val="30000"/>
                    </a:srgbClr>
                  </a:outerShdw>
                </a:effectLst>
              </a:rPr>
              <a:t>2</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3702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8238153" cy="1754326"/>
          </a:xfrm>
          <a:prstGeom prst="rect">
            <a:avLst/>
          </a:prstGeom>
          <a:noFill/>
        </p:spPr>
        <p:txBody>
          <a:bodyPr wrap="none" lIns="91440" tIns="45720" rIns="91440" bIns="45720">
            <a:spAutoFit/>
          </a:bodyPr>
          <a:lstStyle/>
          <a:p>
            <a:r>
              <a:rPr lang="en-US" sz="5400" dirty="0">
                <a:latin typeface="Berlin Sans FB" panose="020E0602020502020306" pitchFamily="34" charset="0"/>
              </a:rPr>
              <a:t>3</a:t>
            </a:r>
            <a:r>
              <a:rPr lang="en-US" sz="5400" dirty="0" smtClean="0">
                <a:latin typeface="Berlin Sans FB" panose="020E0602020502020306" pitchFamily="34" charset="0"/>
              </a:rPr>
              <a:t>. How </a:t>
            </a:r>
            <a:r>
              <a:rPr lang="en-US" sz="5400" dirty="0">
                <a:latin typeface="Berlin Sans FB" panose="020E0602020502020306" pitchFamily="34" charset="0"/>
              </a:rPr>
              <a:t>many 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does a dotted half </a:t>
            </a:r>
            <a:r>
              <a:rPr lang="en-US" sz="5400" dirty="0">
                <a:latin typeface="Berlin Sans FB" panose="020E0602020502020306" pitchFamily="34" charset="0"/>
              </a:rPr>
              <a:t>note get?</a:t>
            </a: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3</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9320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6739345" cy="1754326"/>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4. How </a:t>
            </a:r>
            <a:r>
              <a:rPr lang="en-US" sz="5400" dirty="0">
                <a:latin typeface="Berlin Sans FB" panose="020E0602020502020306" pitchFamily="34" charset="0"/>
              </a:rPr>
              <a:t>many 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does a whole </a:t>
            </a:r>
            <a:r>
              <a:rPr lang="en-US" sz="5400" dirty="0">
                <a:latin typeface="Berlin Sans FB" panose="020E0602020502020306" pitchFamily="34" charset="0"/>
              </a:rPr>
              <a:t>note get?</a:t>
            </a: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a:ln w="10160">
                  <a:solidFill>
                    <a:srgbClr val="FF0000"/>
                  </a:solidFill>
                  <a:prstDash val="solid"/>
                </a:ln>
                <a:solidFill>
                  <a:srgbClr val="FF0000"/>
                </a:solidFill>
                <a:effectLst>
                  <a:outerShdw blurRad="38100" dist="22860" dir="5400000" algn="tl" rotWithShape="0">
                    <a:srgbClr val="000000">
                      <a:alpha val="30000"/>
                    </a:srgbClr>
                  </a:outerShdw>
                </a:effectLst>
              </a:rPr>
              <a:t>4</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143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8536311" cy="4247317"/>
          </a:xfrm>
          <a:prstGeom prst="rect">
            <a:avLst/>
          </a:prstGeom>
          <a:noFill/>
        </p:spPr>
        <p:txBody>
          <a:bodyPr wrap="none" lIns="91440" tIns="45720" rIns="91440" bIns="45720">
            <a:spAutoFit/>
          </a:bodyPr>
          <a:lstStyle/>
          <a:p>
            <a:r>
              <a:rPr lang="en-US" sz="5400" dirty="0">
                <a:latin typeface="Berlin Sans FB" panose="020E0602020502020306" pitchFamily="34" charset="0"/>
              </a:rPr>
              <a:t>5</a:t>
            </a:r>
            <a:r>
              <a:rPr lang="en-US" sz="5400" dirty="0" smtClean="0">
                <a:latin typeface="Berlin Sans FB" panose="020E0602020502020306" pitchFamily="34" charset="0"/>
              </a:rPr>
              <a:t>. </a:t>
            </a:r>
            <a:r>
              <a:rPr lang="en-US" sz="5400" dirty="0">
                <a:latin typeface="Berlin Sans FB" panose="020E0602020502020306" pitchFamily="34" charset="0"/>
              </a:rPr>
              <a:t>If there are 2 beats per </a:t>
            </a:r>
            <a:endParaRPr lang="en-US" sz="5400" dirty="0" smtClean="0">
              <a:latin typeface="Berlin Sans FB" panose="020E0602020502020306" pitchFamily="34" charset="0"/>
            </a:endParaRPr>
          </a:p>
          <a:p>
            <a:r>
              <a:rPr lang="en-US" sz="5400" dirty="0" smtClean="0">
                <a:latin typeface="Berlin Sans FB" panose="020E0602020502020306" pitchFamily="34" charset="0"/>
              </a:rPr>
              <a:t>measure</a:t>
            </a:r>
            <a:r>
              <a:rPr lang="en-US" sz="5400" dirty="0">
                <a:latin typeface="Berlin Sans FB" panose="020E0602020502020306" pitchFamily="34" charset="0"/>
              </a:rPr>
              <a:t>, how many quarter </a:t>
            </a:r>
            <a:endParaRPr lang="en-US" sz="5400" dirty="0" smtClean="0">
              <a:latin typeface="Berlin Sans FB" panose="020E0602020502020306" pitchFamily="34" charset="0"/>
            </a:endParaRPr>
          </a:p>
          <a:p>
            <a:r>
              <a:rPr lang="en-US" sz="5400" dirty="0" smtClean="0">
                <a:latin typeface="Berlin Sans FB" panose="020E0602020502020306" pitchFamily="34" charset="0"/>
              </a:rPr>
              <a:t>notes </a:t>
            </a:r>
            <a:r>
              <a:rPr lang="en-US" sz="5400" dirty="0">
                <a:latin typeface="Berlin Sans FB" panose="020E0602020502020306" pitchFamily="34" charset="0"/>
              </a:rPr>
              <a:t>can there be </a:t>
            </a:r>
            <a:endParaRPr lang="en-US" sz="5400" dirty="0" smtClean="0">
              <a:latin typeface="Berlin Sans FB" panose="020E0602020502020306" pitchFamily="34" charset="0"/>
            </a:endParaRPr>
          </a:p>
          <a:p>
            <a:r>
              <a:rPr lang="en-US" sz="5400" dirty="0" smtClean="0">
                <a:latin typeface="Berlin Sans FB" panose="020E0602020502020306" pitchFamily="34" charset="0"/>
              </a:rPr>
              <a:t>per </a:t>
            </a:r>
            <a:r>
              <a:rPr lang="en-US" sz="5400" dirty="0">
                <a:latin typeface="Berlin Sans FB" panose="020E0602020502020306" pitchFamily="34" charset="0"/>
              </a:rPr>
              <a:t>measure? </a:t>
            </a:r>
          </a:p>
          <a:p>
            <a:endParaRPr lang="en-US" sz="5400" dirty="0">
              <a:latin typeface="Berlin Sans FB" panose="020E0602020502020306" pitchFamily="34" charset="0"/>
            </a:endParaRP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2</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6766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00B050"/>
          </a:solidFill>
        </p:spPr>
      </p:pic>
      <p:sp>
        <p:nvSpPr>
          <p:cNvPr id="3" name="TextBox 2"/>
          <p:cNvSpPr txBox="1"/>
          <p:nvPr/>
        </p:nvSpPr>
        <p:spPr>
          <a:xfrm>
            <a:off x="2381880" y="319320"/>
            <a:ext cx="4761240"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Duration</a:t>
            </a:r>
          </a:p>
        </p:txBody>
      </p:sp>
      <p:sp>
        <p:nvSpPr>
          <p:cNvPr id="13" name="TextBox 12"/>
          <p:cNvSpPr txBox="1"/>
          <p:nvPr/>
        </p:nvSpPr>
        <p:spPr>
          <a:xfrm>
            <a:off x="2207954" y="5457371"/>
            <a:ext cx="5109092" cy="461665"/>
          </a:xfrm>
          <a:prstGeom prst="rect">
            <a:avLst/>
          </a:prstGeom>
          <a:noFill/>
        </p:spPr>
        <p:txBody>
          <a:bodyPr wrap="none" rtlCol="0">
            <a:spAutoFit/>
          </a:bodyPr>
          <a:lstStyle/>
          <a:p>
            <a:pPr algn="ctr"/>
            <a:r>
              <a:rPr lang="en-US" sz="2400" dirty="0">
                <a:latin typeface="Berlin Sans FB" panose="020E0602020502020306" pitchFamily="34" charset="0"/>
              </a:rPr>
              <a:t>Duration is how long or short a tone is. </a:t>
            </a:r>
          </a:p>
        </p:txBody>
      </p:sp>
      <p:sp>
        <p:nvSpPr>
          <p:cNvPr id="5" name="Rectangle 4"/>
          <p:cNvSpPr/>
          <p:nvPr/>
        </p:nvSpPr>
        <p:spPr>
          <a:xfrm>
            <a:off x="1540329" y="2048636"/>
            <a:ext cx="6444343" cy="520391"/>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Berlin Sans FB" panose="020E0602020502020306" pitchFamily="34" charset="0"/>
              </a:rPr>
              <a:t>1	2	3	4</a:t>
            </a:r>
            <a:endParaRPr lang="en-US" sz="4800" dirty="0">
              <a:solidFill>
                <a:schemeClr val="tx1"/>
              </a:solidFill>
              <a:latin typeface="Berlin Sans FB" panose="020E0602020502020306" pitchFamily="34" charset="0"/>
            </a:endParaRPr>
          </a:p>
        </p:txBody>
      </p:sp>
      <p:sp>
        <p:nvSpPr>
          <p:cNvPr id="18" name="Rectangle 17"/>
          <p:cNvSpPr/>
          <p:nvPr/>
        </p:nvSpPr>
        <p:spPr>
          <a:xfrm>
            <a:off x="1540327" y="2968813"/>
            <a:ext cx="5150759" cy="520391"/>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Berlin Sans FB" panose="020E0602020502020306" pitchFamily="34" charset="0"/>
              </a:rPr>
              <a:t>1	2	3	</a:t>
            </a:r>
            <a:endParaRPr lang="en-US" sz="4800" dirty="0">
              <a:solidFill>
                <a:schemeClr val="tx1"/>
              </a:solidFill>
              <a:latin typeface="Berlin Sans FB" panose="020E0602020502020306" pitchFamily="34" charset="0"/>
            </a:endParaRPr>
          </a:p>
        </p:txBody>
      </p:sp>
      <p:sp>
        <p:nvSpPr>
          <p:cNvPr id="19" name="Rectangle 18"/>
          <p:cNvSpPr/>
          <p:nvPr/>
        </p:nvSpPr>
        <p:spPr>
          <a:xfrm>
            <a:off x="1540325" y="3888990"/>
            <a:ext cx="4018646" cy="520391"/>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Berlin Sans FB" panose="020E0602020502020306" pitchFamily="34" charset="0"/>
              </a:rPr>
              <a:t>1	2		</a:t>
            </a:r>
            <a:endParaRPr lang="en-US" sz="4800" dirty="0">
              <a:solidFill>
                <a:schemeClr val="tx1"/>
              </a:solidFill>
              <a:latin typeface="Berlin Sans FB" panose="020E0602020502020306" pitchFamily="34" charset="0"/>
            </a:endParaRPr>
          </a:p>
        </p:txBody>
      </p:sp>
      <p:sp>
        <p:nvSpPr>
          <p:cNvPr id="20" name="Rectangle 19"/>
          <p:cNvSpPr/>
          <p:nvPr/>
        </p:nvSpPr>
        <p:spPr>
          <a:xfrm>
            <a:off x="1540324" y="4809167"/>
            <a:ext cx="2276934" cy="520391"/>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Berlin Sans FB" panose="020E0602020502020306" pitchFamily="34" charset="0"/>
              </a:rPr>
              <a:t>    </a:t>
            </a:r>
          </a:p>
          <a:p>
            <a:pPr algn="ctr"/>
            <a:r>
              <a:rPr lang="en-US" sz="4800" dirty="0" smtClean="0">
                <a:solidFill>
                  <a:schemeClr val="tx1"/>
                </a:solidFill>
                <a:latin typeface="Berlin Sans FB" panose="020E0602020502020306" pitchFamily="34" charset="0"/>
              </a:rPr>
              <a:t>1			</a:t>
            </a:r>
            <a:endParaRPr lang="en-US" sz="4800" dirty="0">
              <a:solidFill>
                <a:schemeClr val="tx1"/>
              </a:solidFill>
              <a:latin typeface="Berlin Sans FB" panose="020E0602020502020306" pitchFamily="34" charset="0"/>
            </a:endParaRPr>
          </a:p>
        </p:txBody>
      </p:sp>
      <p:sp>
        <p:nvSpPr>
          <p:cNvPr id="4" name="Rectangle 3"/>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105473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500" fill="hold"/>
                                        <p:tgtEl>
                                          <p:spTgt spid="13"/>
                                        </p:tgtEl>
                                        <p:attrNameLst>
                                          <p:attrName>ppt_w</p:attrName>
                                        </p:attrNameLst>
                                      </p:cBhvr>
                                      <p:tavLst>
                                        <p:tav tm="0">
                                          <p:val>
                                            <p:fltVal val="0"/>
                                          </p:val>
                                        </p:tav>
                                        <p:tav tm="100000">
                                          <p:val>
                                            <p:strVal val="#ppt_w"/>
                                          </p:val>
                                        </p:tav>
                                      </p:tavLst>
                                    </p:anim>
                                    <p:anim calcmode="lin" valueType="num">
                                      <p:cBhvr>
                                        <p:cTn id="13" dur="1500" fill="hold"/>
                                        <p:tgtEl>
                                          <p:spTgt spid="13"/>
                                        </p:tgtEl>
                                        <p:attrNameLst>
                                          <p:attrName>ppt_h</p:attrName>
                                        </p:attrNameLst>
                                      </p:cBhvr>
                                      <p:tavLst>
                                        <p:tav tm="0">
                                          <p:val>
                                            <p:fltVal val="0"/>
                                          </p:val>
                                        </p:tav>
                                        <p:tav tm="100000">
                                          <p:val>
                                            <p:strVal val="#ppt_h"/>
                                          </p:val>
                                        </p:tav>
                                      </p:tavLst>
                                    </p:anim>
                                    <p:animEffect transition="in" filter="fade">
                                      <p:cBhvr>
                                        <p:cTn id="14" dur="1500"/>
                                        <p:tgtEl>
                                          <p:spTgt spid="13"/>
                                        </p:tgtEl>
                                      </p:cBhvr>
                                    </p:animEffect>
                                  </p:childTnLst>
                                </p:cTn>
                              </p:par>
                            </p:childTnLst>
                          </p:cTn>
                        </p:par>
                        <p:par>
                          <p:cTn id="15" fill="hold">
                            <p:stCondLst>
                              <p:cond delay="2750"/>
                            </p:stCondLst>
                            <p:childTnLst>
                              <p:par>
                                <p:cTn id="16" presetID="26"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par>
                          <p:cTn id="32" fill="hold">
                            <p:stCondLst>
                              <p:cond delay="4750"/>
                            </p:stCondLst>
                            <p:childTnLst>
                              <p:par>
                                <p:cTn id="33" presetID="26"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80">
                                          <p:stCondLst>
                                            <p:cond delay="0"/>
                                          </p:stCondLst>
                                        </p:cTn>
                                        <p:tgtEl>
                                          <p:spTgt spid="18"/>
                                        </p:tgtEl>
                                      </p:cBhvr>
                                    </p:animEffect>
                                    <p:anim calcmode="lin" valueType="num">
                                      <p:cBhvr>
                                        <p:cTn id="3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1" dur="26">
                                          <p:stCondLst>
                                            <p:cond delay="650"/>
                                          </p:stCondLst>
                                        </p:cTn>
                                        <p:tgtEl>
                                          <p:spTgt spid="18"/>
                                        </p:tgtEl>
                                      </p:cBhvr>
                                      <p:to x="100000" y="60000"/>
                                    </p:animScale>
                                    <p:animScale>
                                      <p:cBhvr>
                                        <p:cTn id="42" dur="166" decel="50000">
                                          <p:stCondLst>
                                            <p:cond delay="676"/>
                                          </p:stCondLst>
                                        </p:cTn>
                                        <p:tgtEl>
                                          <p:spTgt spid="18"/>
                                        </p:tgtEl>
                                      </p:cBhvr>
                                      <p:to x="100000" y="100000"/>
                                    </p:animScale>
                                    <p:animScale>
                                      <p:cBhvr>
                                        <p:cTn id="43" dur="26">
                                          <p:stCondLst>
                                            <p:cond delay="1312"/>
                                          </p:stCondLst>
                                        </p:cTn>
                                        <p:tgtEl>
                                          <p:spTgt spid="18"/>
                                        </p:tgtEl>
                                      </p:cBhvr>
                                      <p:to x="100000" y="80000"/>
                                    </p:animScale>
                                    <p:animScale>
                                      <p:cBhvr>
                                        <p:cTn id="44" dur="166" decel="50000">
                                          <p:stCondLst>
                                            <p:cond delay="1338"/>
                                          </p:stCondLst>
                                        </p:cTn>
                                        <p:tgtEl>
                                          <p:spTgt spid="18"/>
                                        </p:tgtEl>
                                      </p:cBhvr>
                                      <p:to x="100000" y="100000"/>
                                    </p:animScale>
                                    <p:animScale>
                                      <p:cBhvr>
                                        <p:cTn id="45" dur="26">
                                          <p:stCondLst>
                                            <p:cond delay="1642"/>
                                          </p:stCondLst>
                                        </p:cTn>
                                        <p:tgtEl>
                                          <p:spTgt spid="18"/>
                                        </p:tgtEl>
                                      </p:cBhvr>
                                      <p:to x="100000" y="90000"/>
                                    </p:animScale>
                                    <p:animScale>
                                      <p:cBhvr>
                                        <p:cTn id="46" dur="166" decel="50000">
                                          <p:stCondLst>
                                            <p:cond delay="1668"/>
                                          </p:stCondLst>
                                        </p:cTn>
                                        <p:tgtEl>
                                          <p:spTgt spid="18"/>
                                        </p:tgtEl>
                                      </p:cBhvr>
                                      <p:to x="100000" y="100000"/>
                                    </p:animScale>
                                    <p:animScale>
                                      <p:cBhvr>
                                        <p:cTn id="47" dur="26">
                                          <p:stCondLst>
                                            <p:cond delay="1808"/>
                                          </p:stCondLst>
                                        </p:cTn>
                                        <p:tgtEl>
                                          <p:spTgt spid="18"/>
                                        </p:tgtEl>
                                      </p:cBhvr>
                                      <p:to x="100000" y="95000"/>
                                    </p:animScale>
                                    <p:animScale>
                                      <p:cBhvr>
                                        <p:cTn id="48" dur="166" decel="50000">
                                          <p:stCondLst>
                                            <p:cond delay="1834"/>
                                          </p:stCondLst>
                                        </p:cTn>
                                        <p:tgtEl>
                                          <p:spTgt spid="18"/>
                                        </p:tgtEl>
                                      </p:cBhvr>
                                      <p:to x="100000" y="100000"/>
                                    </p:animScale>
                                  </p:childTnLst>
                                </p:cTn>
                              </p:par>
                            </p:childTnLst>
                          </p:cTn>
                        </p:par>
                        <p:par>
                          <p:cTn id="49" fill="hold">
                            <p:stCondLst>
                              <p:cond delay="6750"/>
                            </p:stCondLst>
                            <p:childTnLst>
                              <p:par>
                                <p:cTn id="50" presetID="26"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par>
                          <p:cTn id="66" fill="hold">
                            <p:stCondLst>
                              <p:cond delay="8750"/>
                            </p:stCondLst>
                            <p:childTnLst>
                              <p:par>
                                <p:cTn id="67" presetID="26"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580">
                                          <p:stCondLst>
                                            <p:cond delay="0"/>
                                          </p:stCondLst>
                                        </p:cTn>
                                        <p:tgtEl>
                                          <p:spTgt spid="20"/>
                                        </p:tgtEl>
                                      </p:cBhvr>
                                    </p:animEffect>
                                    <p:anim calcmode="lin" valueType="num">
                                      <p:cBhvr>
                                        <p:cTn id="7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5" dur="26">
                                          <p:stCondLst>
                                            <p:cond delay="650"/>
                                          </p:stCondLst>
                                        </p:cTn>
                                        <p:tgtEl>
                                          <p:spTgt spid="20"/>
                                        </p:tgtEl>
                                      </p:cBhvr>
                                      <p:to x="100000" y="60000"/>
                                    </p:animScale>
                                    <p:animScale>
                                      <p:cBhvr>
                                        <p:cTn id="76" dur="166" decel="50000">
                                          <p:stCondLst>
                                            <p:cond delay="676"/>
                                          </p:stCondLst>
                                        </p:cTn>
                                        <p:tgtEl>
                                          <p:spTgt spid="20"/>
                                        </p:tgtEl>
                                      </p:cBhvr>
                                      <p:to x="100000" y="100000"/>
                                    </p:animScale>
                                    <p:animScale>
                                      <p:cBhvr>
                                        <p:cTn id="77" dur="26">
                                          <p:stCondLst>
                                            <p:cond delay="1312"/>
                                          </p:stCondLst>
                                        </p:cTn>
                                        <p:tgtEl>
                                          <p:spTgt spid="20"/>
                                        </p:tgtEl>
                                      </p:cBhvr>
                                      <p:to x="100000" y="80000"/>
                                    </p:animScale>
                                    <p:animScale>
                                      <p:cBhvr>
                                        <p:cTn id="78" dur="166" decel="50000">
                                          <p:stCondLst>
                                            <p:cond delay="1338"/>
                                          </p:stCondLst>
                                        </p:cTn>
                                        <p:tgtEl>
                                          <p:spTgt spid="20"/>
                                        </p:tgtEl>
                                      </p:cBhvr>
                                      <p:to x="100000" y="100000"/>
                                    </p:animScale>
                                    <p:animScale>
                                      <p:cBhvr>
                                        <p:cTn id="79" dur="26">
                                          <p:stCondLst>
                                            <p:cond delay="1642"/>
                                          </p:stCondLst>
                                        </p:cTn>
                                        <p:tgtEl>
                                          <p:spTgt spid="20"/>
                                        </p:tgtEl>
                                      </p:cBhvr>
                                      <p:to x="100000" y="90000"/>
                                    </p:animScale>
                                    <p:animScale>
                                      <p:cBhvr>
                                        <p:cTn id="80" dur="166" decel="50000">
                                          <p:stCondLst>
                                            <p:cond delay="1668"/>
                                          </p:stCondLst>
                                        </p:cTn>
                                        <p:tgtEl>
                                          <p:spTgt spid="20"/>
                                        </p:tgtEl>
                                      </p:cBhvr>
                                      <p:to x="100000" y="100000"/>
                                    </p:animScale>
                                    <p:animScale>
                                      <p:cBhvr>
                                        <p:cTn id="81" dur="26">
                                          <p:stCondLst>
                                            <p:cond delay="1808"/>
                                          </p:stCondLst>
                                        </p:cTn>
                                        <p:tgtEl>
                                          <p:spTgt spid="20"/>
                                        </p:tgtEl>
                                      </p:cBhvr>
                                      <p:to x="100000" y="95000"/>
                                    </p:animScale>
                                    <p:animScale>
                                      <p:cBhvr>
                                        <p:cTn id="8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5"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7545655" cy="4247317"/>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6. </a:t>
            </a:r>
            <a:r>
              <a:rPr lang="en-US" sz="5400" dirty="0">
                <a:latin typeface="Berlin Sans FB" panose="020E0602020502020306" pitchFamily="34" charset="0"/>
              </a:rPr>
              <a:t>If there are 2 beats per </a:t>
            </a:r>
            <a:endParaRPr lang="en-US" sz="5400" dirty="0" smtClean="0">
              <a:latin typeface="Berlin Sans FB" panose="020E0602020502020306" pitchFamily="34" charset="0"/>
            </a:endParaRPr>
          </a:p>
          <a:p>
            <a:r>
              <a:rPr lang="en-US" sz="5400" dirty="0" smtClean="0">
                <a:latin typeface="Berlin Sans FB" panose="020E0602020502020306" pitchFamily="34" charset="0"/>
              </a:rPr>
              <a:t>measure</a:t>
            </a:r>
            <a:r>
              <a:rPr lang="en-US" sz="5400" dirty="0">
                <a:latin typeface="Berlin Sans FB" panose="020E0602020502020306" pitchFamily="34" charset="0"/>
              </a:rPr>
              <a:t>, how many </a:t>
            </a:r>
            <a:r>
              <a:rPr lang="en-US" sz="5400" dirty="0" smtClean="0">
                <a:latin typeface="Berlin Sans FB" panose="020E0602020502020306" pitchFamily="34" charset="0"/>
              </a:rPr>
              <a:t>half </a:t>
            </a:r>
          </a:p>
          <a:p>
            <a:r>
              <a:rPr lang="en-US" sz="5400" dirty="0" smtClean="0">
                <a:latin typeface="Berlin Sans FB" panose="020E0602020502020306" pitchFamily="34" charset="0"/>
              </a:rPr>
              <a:t>notes </a:t>
            </a:r>
            <a:r>
              <a:rPr lang="en-US" sz="5400" dirty="0">
                <a:latin typeface="Berlin Sans FB" panose="020E0602020502020306" pitchFamily="34" charset="0"/>
              </a:rPr>
              <a:t>can there be </a:t>
            </a:r>
            <a:endParaRPr lang="en-US" sz="5400" dirty="0" smtClean="0">
              <a:latin typeface="Berlin Sans FB" panose="020E0602020502020306" pitchFamily="34" charset="0"/>
            </a:endParaRPr>
          </a:p>
          <a:p>
            <a:r>
              <a:rPr lang="en-US" sz="5400" dirty="0" smtClean="0">
                <a:latin typeface="Berlin Sans FB" panose="020E0602020502020306" pitchFamily="34" charset="0"/>
              </a:rPr>
              <a:t>per </a:t>
            </a:r>
            <a:r>
              <a:rPr lang="en-US" sz="5400" dirty="0">
                <a:latin typeface="Berlin Sans FB" panose="020E0602020502020306" pitchFamily="34" charset="0"/>
              </a:rPr>
              <a:t>measure? </a:t>
            </a:r>
          </a:p>
          <a:p>
            <a:endParaRPr lang="en-US" sz="5400" dirty="0">
              <a:latin typeface="Berlin Sans FB" panose="020E0602020502020306" pitchFamily="34" charset="0"/>
            </a:endParaRP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a:ln w="10160">
                  <a:solidFill>
                    <a:srgbClr val="FF0000"/>
                  </a:solidFill>
                  <a:prstDash val="solid"/>
                </a:ln>
                <a:solidFill>
                  <a:srgbClr val="FF0000"/>
                </a:solidFill>
                <a:effectLst>
                  <a:outerShdw blurRad="38100" dist="22860" dir="5400000" algn="tl" rotWithShape="0">
                    <a:srgbClr val="000000">
                      <a:alpha val="30000"/>
                    </a:srgbClr>
                  </a:outerShdw>
                </a:effectLst>
              </a:rPr>
              <a:t>1</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355842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8095486" cy="4247317"/>
          </a:xfrm>
          <a:prstGeom prst="rect">
            <a:avLst/>
          </a:prstGeom>
          <a:noFill/>
        </p:spPr>
        <p:txBody>
          <a:bodyPr wrap="none" lIns="91440" tIns="45720" rIns="91440" bIns="45720">
            <a:spAutoFit/>
          </a:bodyPr>
          <a:lstStyle/>
          <a:p>
            <a:r>
              <a:rPr lang="en-US" sz="5400" dirty="0">
                <a:latin typeface="Berlin Sans FB" panose="020E0602020502020306" pitchFamily="34" charset="0"/>
              </a:rPr>
              <a:t>7</a:t>
            </a:r>
            <a:r>
              <a:rPr lang="en-US" sz="5400" dirty="0" smtClean="0">
                <a:latin typeface="Berlin Sans FB" panose="020E0602020502020306" pitchFamily="34" charset="0"/>
              </a:rPr>
              <a:t>. </a:t>
            </a:r>
            <a:r>
              <a:rPr lang="en-US" sz="5400" dirty="0">
                <a:latin typeface="Berlin Sans FB" panose="020E0602020502020306" pitchFamily="34" charset="0"/>
              </a:rPr>
              <a:t>If there are 3 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per </a:t>
            </a:r>
            <a:r>
              <a:rPr lang="en-US" sz="5400" dirty="0">
                <a:latin typeface="Berlin Sans FB" panose="020E0602020502020306" pitchFamily="34" charset="0"/>
              </a:rPr>
              <a:t>measure, how many </a:t>
            </a:r>
            <a:endParaRPr lang="en-US" sz="5400" dirty="0" smtClean="0">
              <a:latin typeface="Berlin Sans FB" panose="020E0602020502020306" pitchFamily="34" charset="0"/>
            </a:endParaRPr>
          </a:p>
          <a:p>
            <a:r>
              <a:rPr lang="en-US" sz="5400" dirty="0" smtClean="0">
                <a:latin typeface="Berlin Sans FB" panose="020E0602020502020306" pitchFamily="34" charset="0"/>
              </a:rPr>
              <a:t>dotted </a:t>
            </a:r>
            <a:r>
              <a:rPr lang="en-US" sz="5400" dirty="0">
                <a:latin typeface="Berlin Sans FB" panose="020E0602020502020306" pitchFamily="34" charset="0"/>
              </a:rPr>
              <a:t>half notes can there </a:t>
            </a:r>
            <a:endParaRPr lang="en-US" sz="5400" dirty="0" smtClean="0">
              <a:latin typeface="Berlin Sans FB" panose="020E0602020502020306" pitchFamily="34" charset="0"/>
            </a:endParaRPr>
          </a:p>
          <a:p>
            <a:r>
              <a:rPr lang="en-US" sz="5400" dirty="0" smtClean="0">
                <a:latin typeface="Berlin Sans FB" panose="020E0602020502020306" pitchFamily="34" charset="0"/>
              </a:rPr>
              <a:t>be </a:t>
            </a:r>
            <a:r>
              <a:rPr lang="en-US" sz="5400" dirty="0">
                <a:latin typeface="Berlin Sans FB" panose="020E0602020502020306" pitchFamily="34" charset="0"/>
              </a:rPr>
              <a:t>per measure?</a:t>
            </a:r>
          </a:p>
          <a:p>
            <a:endParaRPr lang="en-US" sz="5400" dirty="0">
              <a:latin typeface="Berlin Sans FB" panose="020E0602020502020306" pitchFamily="34" charset="0"/>
            </a:endParaRP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a:ln w="10160">
                  <a:solidFill>
                    <a:srgbClr val="FF0000"/>
                  </a:solidFill>
                  <a:prstDash val="solid"/>
                </a:ln>
                <a:solidFill>
                  <a:srgbClr val="FF0000"/>
                </a:solidFill>
                <a:effectLst>
                  <a:outerShdw blurRad="38100" dist="22860" dir="5400000" algn="tl" rotWithShape="0">
                    <a:srgbClr val="000000">
                      <a:alpha val="30000"/>
                    </a:srgbClr>
                  </a:outerShdw>
                </a:effectLst>
              </a:rPr>
              <a:t>1</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15718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412" y="319320"/>
            <a:ext cx="4766048"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Review</a:t>
            </a:r>
            <a:endParaRPr lang="en-US" sz="5400" dirty="0">
              <a:latin typeface="Berlin Sans FB" panose="020E0602020502020306" pitchFamily="34" charset="0"/>
            </a:endParaRPr>
          </a:p>
        </p:txBody>
      </p:sp>
      <p:sp>
        <p:nvSpPr>
          <p:cNvPr id="3" name="Rectangle 2"/>
          <p:cNvSpPr/>
          <p:nvPr/>
        </p:nvSpPr>
        <p:spPr>
          <a:xfrm>
            <a:off x="834181" y="2153554"/>
            <a:ext cx="7356501" cy="4247317"/>
          </a:xfrm>
          <a:prstGeom prst="rect">
            <a:avLst/>
          </a:prstGeom>
          <a:noFill/>
        </p:spPr>
        <p:txBody>
          <a:bodyPr wrap="none" lIns="91440" tIns="45720" rIns="91440" bIns="45720">
            <a:spAutoFit/>
          </a:bodyPr>
          <a:lstStyle/>
          <a:p>
            <a:r>
              <a:rPr lang="en-US" sz="5400" dirty="0" smtClean="0">
                <a:latin typeface="Berlin Sans FB" panose="020E0602020502020306" pitchFamily="34" charset="0"/>
              </a:rPr>
              <a:t>8. </a:t>
            </a:r>
            <a:r>
              <a:rPr lang="en-US" sz="5400" dirty="0">
                <a:latin typeface="Berlin Sans FB" panose="020E0602020502020306" pitchFamily="34" charset="0"/>
              </a:rPr>
              <a:t>If there are </a:t>
            </a:r>
            <a:r>
              <a:rPr lang="en-US" sz="5400" dirty="0" smtClean="0">
                <a:latin typeface="Berlin Sans FB" panose="020E0602020502020306" pitchFamily="34" charset="0"/>
              </a:rPr>
              <a:t>4 </a:t>
            </a:r>
            <a:r>
              <a:rPr lang="en-US" sz="5400" dirty="0">
                <a:latin typeface="Berlin Sans FB" panose="020E0602020502020306" pitchFamily="34" charset="0"/>
              </a:rPr>
              <a:t>beats </a:t>
            </a:r>
            <a:endParaRPr lang="en-US" sz="5400" dirty="0" smtClean="0">
              <a:latin typeface="Berlin Sans FB" panose="020E0602020502020306" pitchFamily="34" charset="0"/>
            </a:endParaRPr>
          </a:p>
          <a:p>
            <a:r>
              <a:rPr lang="en-US" sz="5400" dirty="0" smtClean="0">
                <a:latin typeface="Berlin Sans FB" panose="020E0602020502020306" pitchFamily="34" charset="0"/>
              </a:rPr>
              <a:t>per </a:t>
            </a:r>
            <a:r>
              <a:rPr lang="en-US" sz="5400" dirty="0">
                <a:latin typeface="Berlin Sans FB" panose="020E0602020502020306" pitchFamily="34" charset="0"/>
              </a:rPr>
              <a:t>measure, how many </a:t>
            </a:r>
            <a:endParaRPr lang="en-US" sz="5400" dirty="0" smtClean="0">
              <a:latin typeface="Berlin Sans FB" panose="020E0602020502020306" pitchFamily="34" charset="0"/>
            </a:endParaRPr>
          </a:p>
          <a:p>
            <a:r>
              <a:rPr lang="en-US" sz="5400" dirty="0" smtClean="0">
                <a:latin typeface="Berlin Sans FB" panose="020E0602020502020306" pitchFamily="34" charset="0"/>
              </a:rPr>
              <a:t>whole </a:t>
            </a:r>
            <a:r>
              <a:rPr lang="en-US" sz="5400" dirty="0">
                <a:latin typeface="Berlin Sans FB" panose="020E0602020502020306" pitchFamily="34" charset="0"/>
              </a:rPr>
              <a:t>notes can there </a:t>
            </a:r>
            <a:endParaRPr lang="en-US" sz="5400" dirty="0" smtClean="0">
              <a:latin typeface="Berlin Sans FB" panose="020E0602020502020306" pitchFamily="34" charset="0"/>
            </a:endParaRPr>
          </a:p>
          <a:p>
            <a:r>
              <a:rPr lang="en-US" sz="5400" dirty="0" smtClean="0">
                <a:latin typeface="Berlin Sans FB" panose="020E0602020502020306" pitchFamily="34" charset="0"/>
              </a:rPr>
              <a:t>be </a:t>
            </a:r>
            <a:r>
              <a:rPr lang="en-US" sz="5400" dirty="0">
                <a:latin typeface="Berlin Sans FB" panose="020E0602020502020306" pitchFamily="34" charset="0"/>
              </a:rPr>
              <a:t>per measure?</a:t>
            </a:r>
          </a:p>
          <a:p>
            <a:endParaRPr lang="en-US" sz="5400" dirty="0">
              <a:latin typeface="Berlin Sans FB" panose="020E0602020502020306" pitchFamily="34" charset="0"/>
            </a:endParaRPr>
          </a:p>
        </p:txBody>
      </p:sp>
      <p:sp>
        <p:nvSpPr>
          <p:cNvPr id="5" name="Rectangle 4"/>
          <p:cNvSpPr/>
          <p:nvPr/>
        </p:nvSpPr>
        <p:spPr>
          <a:xfrm>
            <a:off x="4455394" y="5270896"/>
            <a:ext cx="614272" cy="1107996"/>
          </a:xfrm>
          <a:prstGeom prst="rect">
            <a:avLst/>
          </a:prstGeom>
          <a:noFill/>
          <a:ln>
            <a:noFill/>
          </a:ln>
        </p:spPr>
        <p:txBody>
          <a:bodyPr wrap="none" lIns="91440" tIns="45720" rIns="91440" bIns="45720">
            <a:spAutoFit/>
          </a:bodyPr>
          <a:lstStyle/>
          <a:p>
            <a:pPr algn="ctr"/>
            <a:r>
              <a:rPr lang="en-US" sz="6600" b="1" dirty="0">
                <a:ln w="10160">
                  <a:solidFill>
                    <a:srgbClr val="FF0000"/>
                  </a:solidFill>
                  <a:prstDash val="solid"/>
                </a:ln>
                <a:solidFill>
                  <a:srgbClr val="FF0000"/>
                </a:solidFill>
                <a:effectLst>
                  <a:outerShdw blurRad="38100" dist="22860" dir="5400000" algn="tl" rotWithShape="0">
                    <a:srgbClr val="000000">
                      <a:alpha val="30000"/>
                    </a:srgbClr>
                  </a:outerShdw>
                </a:effectLst>
              </a:rPr>
              <a:t>1</a:t>
            </a:r>
            <a:endParaRPr lang="en-US" sz="66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19005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3"/>
                                        </p:tgtEl>
                                        <p:attrNameLst>
                                          <p:attrName>style.visibility</p:attrName>
                                        </p:attrNameLst>
                                      </p:cBhvr>
                                      <p:to>
                                        <p:strVal val="visible"/>
                                      </p:to>
                                    </p:set>
                                  </p:childTnLst>
                                </p:cTn>
                              </p:par>
                            </p:childTnLst>
                          </p:cTn>
                        </p:par>
                        <p:par>
                          <p:cTn id="7" fill="hold">
                            <p:stCondLst>
                              <p:cond delay="3000"/>
                            </p:stCondLst>
                            <p:childTnLst>
                              <p:par>
                                <p:cTn id="8" presetID="2" presetClass="entr" presetSubtype="4"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ppt_x"/>
                                          </p:val>
                                        </p:tav>
                                        <p:tav tm="100000">
                                          <p:val>
                                            <p:strVal val="#ppt_x"/>
                                          </p:val>
                                        </p:tav>
                                      </p:tavLst>
                                    </p:anim>
                                    <p:anim calcmode="lin" valueType="num">
                                      <p:cBhvr additive="base">
                                        <p:cTn id="1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2452412" y="319320"/>
            <a:ext cx="4887877"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Exercise</a:t>
            </a:r>
            <a:endParaRPr lang="en-US" sz="5400" dirty="0">
              <a:latin typeface="Berlin Sans FB" panose="020E0602020502020306" pitchFamily="34" charset="0"/>
            </a:endParaRPr>
          </a:p>
        </p:txBody>
      </p:sp>
      <p:sp>
        <p:nvSpPr>
          <p:cNvPr id="27" name="TextBox 26"/>
          <p:cNvSpPr txBox="1"/>
          <p:nvPr/>
        </p:nvSpPr>
        <p:spPr>
          <a:xfrm>
            <a:off x="595087" y="1331137"/>
            <a:ext cx="8302170" cy="830997"/>
          </a:xfrm>
          <a:prstGeom prst="rect">
            <a:avLst/>
          </a:prstGeom>
          <a:noFill/>
        </p:spPr>
        <p:txBody>
          <a:bodyPr wrap="square" rtlCol="0">
            <a:spAutoFit/>
          </a:bodyPr>
          <a:lstStyle/>
          <a:p>
            <a:r>
              <a:rPr lang="en-US" sz="2400" dirty="0" smtClean="0">
                <a:latin typeface="Berlin Sans FB" panose="020E0602020502020306" pitchFamily="34" charset="0"/>
              </a:rPr>
              <a:t>Directions: Draw a line from the meter signature to the correct beats on the staff.</a:t>
            </a:r>
            <a:endParaRPr lang="en-US" sz="2400" dirty="0">
              <a:latin typeface="Berlin Sans FB" panose="020E0602020502020306" pitchFamily="34" charset="0"/>
            </a:endParaRPr>
          </a:p>
        </p:txBody>
      </p:sp>
      <p:sp>
        <p:nvSpPr>
          <p:cNvPr id="5" name="Rectangle 4"/>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685" y="2496405"/>
            <a:ext cx="547807" cy="11068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798" y="3898694"/>
            <a:ext cx="527694" cy="11068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741" y="5304979"/>
            <a:ext cx="547807" cy="105159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2689146"/>
            <a:ext cx="3807767" cy="124833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3898694"/>
            <a:ext cx="3807767" cy="124833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5108242"/>
            <a:ext cx="3807767" cy="124833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2844761"/>
            <a:ext cx="326563" cy="96075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4063238"/>
            <a:ext cx="326563" cy="96075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5268268"/>
            <a:ext cx="326563" cy="96075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7546" y="3447643"/>
            <a:ext cx="520522" cy="375089"/>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0905" y="3994576"/>
            <a:ext cx="381828" cy="10342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264" y="4004149"/>
            <a:ext cx="381828" cy="1034232"/>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1666" y="2858208"/>
            <a:ext cx="420614" cy="96075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9264" y="2861975"/>
            <a:ext cx="420614" cy="96075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7454" y="4075517"/>
            <a:ext cx="420614" cy="96075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7454" y="5226758"/>
            <a:ext cx="661494" cy="100044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5440" y="5206118"/>
            <a:ext cx="381828" cy="1034232"/>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2003" y="5223906"/>
            <a:ext cx="381828" cy="1034232"/>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0452" y="5215293"/>
            <a:ext cx="381828" cy="1034232"/>
          </a:xfrm>
          <a:prstGeom prst="rect">
            <a:avLst/>
          </a:prstGeom>
        </p:spPr>
      </p:pic>
    </p:spTree>
    <p:extLst>
      <p:ext uri="{BB962C8B-B14F-4D97-AF65-F5344CB8AC3E}">
        <p14:creationId xmlns:p14="http://schemas.microsoft.com/office/powerpoint/2010/main" val="189998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sp>
        <p:nvSpPr>
          <p:cNvPr id="3" name="TextBox 2"/>
          <p:cNvSpPr txBox="1"/>
          <p:nvPr/>
        </p:nvSpPr>
        <p:spPr>
          <a:xfrm>
            <a:off x="1095100" y="319320"/>
            <a:ext cx="7362913" cy="923330"/>
          </a:xfrm>
          <a:prstGeom prst="rect">
            <a:avLst/>
          </a:prstGeom>
          <a:noFill/>
        </p:spPr>
        <p:txBody>
          <a:bodyPr wrap="none" rtlCol="0">
            <a:spAutoFit/>
          </a:bodyPr>
          <a:lstStyle/>
          <a:p>
            <a:r>
              <a:rPr lang="en-US" sz="5400" dirty="0" smtClean="0">
                <a:latin typeface="Berlin Sans FB" panose="020E0602020502020306" pitchFamily="34" charset="0"/>
              </a:rPr>
              <a:t>Lesson </a:t>
            </a:r>
            <a:r>
              <a:rPr lang="en-US" sz="5400" dirty="0">
                <a:latin typeface="Berlin Sans FB" panose="020E0602020502020306" pitchFamily="34" charset="0"/>
              </a:rPr>
              <a:t>3</a:t>
            </a:r>
            <a:r>
              <a:rPr lang="en-US" sz="5400" dirty="0" smtClean="0">
                <a:latin typeface="Berlin Sans FB" panose="020E0602020502020306" pitchFamily="34" charset="0"/>
              </a:rPr>
              <a:t> Exercise Answers</a:t>
            </a:r>
            <a:endParaRPr lang="en-US" sz="5400" dirty="0">
              <a:latin typeface="Berlin Sans FB" panose="020E0602020502020306" pitchFamily="34" charset="0"/>
            </a:endParaRPr>
          </a:p>
        </p:txBody>
      </p:sp>
      <p:sp>
        <p:nvSpPr>
          <p:cNvPr id="27" name="TextBox 26"/>
          <p:cNvSpPr txBox="1"/>
          <p:nvPr/>
        </p:nvSpPr>
        <p:spPr>
          <a:xfrm>
            <a:off x="595087" y="1331137"/>
            <a:ext cx="8302170" cy="830997"/>
          </a:xfrm>
          <a:prstGeom prst="rect">
            <a:avLst/>
          </a:prstGeom>
          <a:noFill/>
        </p:spPr>
        <p:txBody>
          <a:bodyPr wrap="square" rtlCol="0">
            <a:spAutoFit/>
          </a:bodyPr>
          <a:lstStyle/>
          <a:p>
            <a:r>
              <a:rPr lang="en-US" sz="2400" dirty="0" smtClean="0">
                <a:latin typeface="Berlin Sans FB" panose="020E0602020502020306" pitchFamily="34" charset="0"/>
              </a:rPr>
              <a:t>Directions: Draw a line from the meter signature to the correct beats on the staff.</a:t>
            </a:r>
            <a:endParaRPr lang="en-US" sz="2400" dirty="0">
              <a:latin typeface="Berlin Sans FB" panose="020E0602020502020306" pitchFamily="34" charset="0"/>
            </a:endParaRPr>
          </a:p>
        </p:txBody>
      </p:sp>
      <p:sp>
        <p:nvSpPr>
          <p:cNvPr id="5" name="Rectangle 4"/>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685" y="2496405"/>
            <a:ext cx="547807" cy="11068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798" y="3898694"/>
            <a:ext cx="527694" cy="11068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741" y="5304979"/>
            <a:ext cx="547807" cy="105159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2689146"/>
            <a:ext cx="3807767" cy="124833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3898694"/>
            <a:ext cx="3807767" cy="124833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350" y="5108242"/>
            <a:ext cx="3807767" cy="124833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2844761"/>
            <a:ext cx="326563" cy="96075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4063238"/>
            <a:ext cx="326563" cy="96075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18690" y="5268268"/>
            <a:ext cx="326563" cy="96075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7546" y="3447643"/>
            <a:ext cx="520522" cy="375089"/>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0905" y="3994576"/>
            <a:ext cx="381828" cy="10342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264" y="4004149"/>
            <a:ext cx="381828" cy="1034232"/>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1666" y="2858208"/>
            <a:ext cx="420614" cy="96075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9264" y="2861975"/>
            <a:ext cx="420614" cy="96075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7454" y="4075517"/>
            <a:ext cx="420614" cy="96075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7454" y="5226758"/>
            <a:ext cx="661494" cy="100044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5440" y="5206118"/>
            <a:ext cx="381828" cy="1034232"/>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2003" y="5223906"/>
            <a:ext cx="381828" cy="1034232"/>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0452" y="5215293"/>
            <a:ext cx="381828" cy="1034232"/>
          </a:xfrm>
          <a:prstGeom prst="rect">
            <a:avLst/>
          </a:prstGeom>
        </p:spPr>
      </p:pic>
      <p:cxnSp>
        <p:nvCxnSpPr>
          <p:cNvPr id="4" name="Straight Connector 3"/>
          <p:cNvCxnSpPr>
            <a:endCxn id="11" idx="1"/>
          </p:cNvCxnSpPr>
          <p:nvPr/>
        </p:nvCxnSpPr>
        <p:spPr>
          <a:xfrm>
            <a:off x="1686548" y="3100388"/>
            <a:ext cx="3209802" cy="14224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66482" y="4478065"/>
            <a:ext cx="3209802" cy="14224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656107" y="3375770"/>
            <a:ext cx="3076651" cy="248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62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999"/>
                                          </p:stCondLst>
                                        </p:cTn>
                                        <p:tgtEl>
                                          <p:spTgt spid="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1999"/>
                                          </p:stCondLst>
                                        </p:cTn>
                                        <p:tgtEl>
                                          <p:spTgt spid="28"/>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19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5000" cy="7239000"/>
          </a:xfrm>
          <a:prstGeom prst="rect">
            <a:avLst/>
          </a:prstGeom>
          <a:solidFill>
            <a:srgbClr val="FFC000"/>
          </a:solidFill>
        </p:spPr>
      </p:pic>
      <p:sp>
        <p:nvSpPr>
          <p:cNvPr id="3" name="Rectangle 2"/>
          <p:cNvSpPr/>
          <p:nvPr/>
        </p:nvSpPr>
        <p:spPr>
          <a:xfrm>
            <a:off x="2066892" y="549111"/>
            <a:ext cx="5391220" cy="923330"/>
          </a:xfrm>
          <a:prstGeom prst="rect">
            <a:avLst/>
          </a:prstGeom>
          <a:noFill/>
        </p:spPr>
        <p:txBody>
          <a:bodyPr wrap="none" lIns="91440" tIns="45720" rIns="91440" bIns="45720">
            <a:spAutoFit/>
          </a:bodyPr>
          <a:lstStyle/>
          <a:p>
            <a:pPr algn="ctr"/>
            <a:r>
              <a:rPr lang="en-US" sz="5400" dirty="0" smtClean="0">
                <a:ln w="0"/>
                <a:solidFill>
                  <a:srgbClr val="002060"/>
                </a:solidFill>
                <a:effectLst>
                  <a:outerShdw blurRad="38100" dist="19050" dir="2700000" algn="tl" rotWithShape="0">
                    <a:schemeClr val="dk1">
                      <a:alpha val="40000"/>
                    </a:schemeClr>
                  </a:outerShdw>
                </a:effectLst>
                <a:latin typeface="Berlin Sans FB" panose="020E0602020502020306" pitchFamily="34" charset="0"/>
              </a:rPr>
              <a:t>Overview Of Rests</a:t>
            </a:r>
            <a:endParaRPr lang="en-US" sz="5400" b="0" cap="none" spc="0" dirty="0">
              <a:ln w="0"/>
              <a:solidFill>
                <a:srgbClr val="00206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6" name="Rectangle 5"/>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459" y="2338656"/>
            <a:ext cx="602041" cy="12572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717" y="3545063"/>
            <a:ext cx="1114719" cy="663924"/>
          </a:xfrm>
          <a:prstGeom prst="rect">
            <a:avLst/>
          </a:prstGeom>
        </p:spPr>
      </p:pic>
      <p:sp>
        <p:nvSpPr>
          <p:cNvPr id="10" name="TextBox 9"/>
          <p:cNvSpPr txBox="1"/>
          <p:nvPr/>
        </p:nvSpPr>
        <p:spPr>
          <a:xfrm>
            <a:off x="611415" y="1331137"/>
            <a:ext cx="8302170" cy="830997"/>
          </a:xfrm>
          <a:prstGeom prst="rect">
            <a:avLst/>
          </a:prstGeom>
          <a:noFill/>
        </p:spPr>
        <p:txBody>
          <a:bodyPr wrap="square" rtlCol="0">
            <a:spAutoFit/>
          </a:bodyPr>
          <a:lstStyle/>
          <a:p>
            <a:pPr algn="ctr"/>
            <a:r>
              <a:rPr lang="en-US" sz="2400" dirty="0" smtClean="0">
                <a:latin typeface="Berlin Sans FB" panose="020E0602020502020306" pitchFamily="34" charset="0"/>
              </a:rPr>
              <a:t>For each type of note, there is a complementary rest. A rest indicates silence for a certain number of beats</a:t>
            </a:r>
            <a:endParaRPr lang="en-US" sz="2400" dirty="0">
              <a:latin typeface="Berlin Sans FB" panose="020E0602020502020306"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121" y="4422803"/>
            <a:ext cx="1114719" cy="66392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714121" y="5300543"/>
            <a:ext cx="1114719" cy="663924"/>
          </a:xfrm>
          <a:prstGeom prst="rect">
            <a:avLst/>
          </a:prstGeom>
        </p:spPr>
      </p:pic>
      <p:sp>
        <p:nvSpPr>
          <p:cNvPr id="5" name="Oval 4"/>
          <p:cNvSpPr/>
          <p:nvPr/>
        </p:nvSpPr>
        <p:spPr>
          <a:xfrm>
            <a:off x="2670164" y="4584225"/>
            <a:ext cx="174812" cy="1705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90918" y="2285999"/>
            <a:ext cx="6952129" cy="41551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146613" y="2788764"/>
            <a:ext cx="4894728" cy="3108543"/>
          </a:xfrm>
          <a:prstGeom prst="rect">
            <a:avLst/>
          </a:prstGeom>
          <a:noFill/>
        </p:spPr>
        <p:txBody>
          <a:bodyPr wrap="square" rtlCol="0">
            <a:spAutoFit/>
          </a:bodyPr>
          <a:lstStyle/>
          <a:p>
            <a:r>
              <a:rPr lang="en-US" sz="2800" dirty="0" smtClean="0">
                <a:latin typeface="Berlin Sans FB" panose="020E0602020502020306" pitchFamily="34" charset="0"/>
              </a:rPr>
              <a:t>Quarter Rest                 1 beat</a:t>
            </a:r>
          </a:p>
          <a:p>
            <a:endParaRPr lang="en-US" sz="2800" dirty="0" smtClean="0">
              <a:latin typeface="Berlin Sans FB" panose="020E0602020502020306" pitchFamily="34" charset="0"/>
            </a:endParaRPr>
          </a:p>
          <a:p>
            <a:r>
              <a:rPr lang="en-US" sz="2800" dirty="0" smtClean="0">
                <a:latin typeface="Berlin Sans FB" panose="020E0602020502020306" pitchFamily="34" charset="0"/>
              </a:rPr>
              <a:t>Half Rest                       2 beats</a:t>
            </a:r>
          </a:p>
          <a:p>
            <a:endParaRPr lang="en-US" sz="2800" dirty="0" smtClean="0">
              <a:latin typeface="Berlin Sans FB" panose="020E0602020502020306" pitchFamily="34" charset="0"/>
            </a:endParaRPr>
          </a:p>
          <a:p>
            <a:r>
              <a:rPr lang="en-US" sz="2800" dirty="0" smtClean="0">
                <a:latin typeface="Berlin Sans FB" panose="020E0602020502020306" pitchFamily="34" charset="0"/>
              </a:rPr>
              <a:t>Dotted Half Rest          3 beats</a:t>
            </a:r>
          </a:p>
          <a:p>
            <a:endParaRPr lang="en-US" sz="2800" dirty="0" smtClean="0">
              <a:latin typeface="Berlin Sans FB" panose="020E0602020502020306" pitchFamily="34" charset="0"/>
            </a:endParaRPr>
          </a:p>
          <a:p>
            <a:r>
              <a:rPr lang="en-US" sz="2800" dirty="0" smtClean="0">
                <a:latin typeface="Berlin Sans FB" panose="020E0602020502020306" pitchFamily="34" charset="0"/>
              </a:rPr>
              <a:t>Whole Rest                   4 beats  </a:t>
            </a:r>
            <a:endParaRPr lang="en-US" sz="2800" dirty="0">
              <a:latin typeface="Berlin Sans FB" panose="020E0602020502020306" pitchFamily="34" charset="0"/>
            </a:endParaRPr>
          </a:p>
        </p:txBody>
      </p:sp>
    </p:spTree>
    <p:extLst>
      <p:ext uri="{BB962C8B-B14F-4D97-AF65-F5344CB8AC3E}">
        <p14:creationId xmlns:p14="http://schemas.microsoft.com/office/powerpoint/2010/main" val="1590636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par>
                          <p:cTn id="8" fill="hold">
                            <p:stCondLst>
                              <p:cond delay="2000"/>
                            </p:stCondLst>
                            <p:childTnLst>
                              <p:par>
                                <p:cTn id="9" presetID="26" presetClass="emph" presetSubtype="0" fill="hold" grpId="0" nodeType="afterEffect">
                                  <p:stCondLst>
                                    <p:cond delay="0"/>
                                  </p:stCondLst>
                                  <p:childTnLst>
                                    <p:animEffect transition="out" filter="fade">
                                      <p:cBhvr>
                                        <p:cTn id="10" dur="8000" tmFilter="0, 0; .2, .5; .8, .5; 1, 0"/>
                                        <p:tgtEl>
                                          <p:spTgt spid="10"/>
                                        </p:tgtEl>
                                      </p:cBhvr>
                                    </p:animEffect>
                                    <p:animScale>
                                      <p:cBhvr>
                                        <p:cTn id="11" dur="4000" autoRev="1" fill="hold"/>
                                        <p:tgtEl>
                                          <p:spTgt spid="10"/>
                                        </p:tgtEl>
                                      </p:cBhvr>
                                      <p:by x="105000" y="105000"/>
                                    </p:animScale>
                                  </p:childTnLst>
                                </p:cTn>
                              </p:par>
                            </p:childTnLst>
                          </p:cTn>
                        </p:par>
                        <p:par>
                          <p:cTn id="12" fill="hold">
                            <p:stCondLst>
                              <p:cond delay="10000"/>
                            </p:stCondLst>
                            <p:childTnLst>
                              <p:par>
                                <p:cTn id="13" presetID="8" presetClass="emph" presetSubtype="0" fill="hold" nodeType="afterEffect">
                                  <p:stCondLst>
                                    <p:cond delay="0"/>
                                  </p:stCondLst>
                                  <p:childTnLst>
                                    <p:animRot by="21600000">
                                      <p:cBhvr>
                                        <p:cTn id="14" dur="4000" fill="hold"/>
                                        <p:tgtEl>
                                          <p:spTgt spid="4"/>
                                        </p:tgtEl>
                                        <p:attrNameLst>
                                          <p:attrName>r</p:attrName>
                                        </p:attrNameLst>
                                      </p:cBhvr>
                                    </p:animRot>
                                  </p:childTnLst>
                                </p:cTn>
                              </p:par>
                            </p:childTnLst>
                          </p:cTn>
                        </p:par>
                        <p:par>
                          <p:cTn id="15" fill="hold">
                            <p:stCondLst>
                              <p:cond delay="14000"/>
                            </p:stCondLst>
                            <p:childTnLst>
                              <p:par>
                                <p:cTn id="16" presetID="8" presetClass="emph" presetSubtype="0" fill="hold" nodeType="afterEffect">
                                  <p:stCondLst>
                                    <p:cond delay="0"/>
                                  </p:stCondLst>
                                  <p:childTnLst>
                                    <p:animRot by="21600000">
                                      <p:cBhvr>
                                        <p:cTn id="17" dur="4000" fill="hold"/>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4000" fill="hold"/>
                                        <p:tgtEl>
                                          <p:spTgt spid="11"/>
                                        </p:tgtEl>
                                        <p:attrNameLst>
                                          <p:attrName>r</p:attrName>
                                        </p:attrNameLst>
                                      </p:cBhvr>
                                    </p:animRot>
                                  </p:childTnLst>
                                </p:cTn>
                              </p:par>
                              <p:par>
                                <p:cTn id="22" presetID="8" presetClass="emph" presetSubtype="0" fill="hold" grpId="0" nodeType="withEffect">
                                  <p:stCondLst>
                                    <p:cond delay="0"/>
                                  </p:stCondLst>
                                  <p:childTnLst>
                                    <p:animRot by="21600000">
                                      <p:cBhvr>
                                        <p:cTn id="23" dur="4000" fill="hold"/>
                                        <p:tgtEl>
                                          <p:spTgt spid="5"/>
                                        </p:tgtEl>
                                        <p:attrNameLst>
                                          <p:attrName>r</p:attrName>
                                        </p:attrNameLst>
                                      </p:cBhvr>
                                    </p:animRot>
                                  </p:childTnLst>
                                </p:cTn>
                              </p:par>
                            </p:childTnLst>
                          </p:cTn>
                        </p:par>
                        <p:par>
                          <p:cTn id="24" fill="hold">
                            <p:stCondLst>
                              <p:cond delay="4000"/>
                            </p:stCondLst>
                            <p:childTnLst>
                              <p:par>
                                <p:cTn id="25" presetID="8" presetClass="emph" presetSubtype="0" fill="hold" nodeType="afterEffect">
                                  <p:stCondLst>
                                    <p:cond delay="0"/>
                                  </p:stCondLst>
                                  <p:childTnLst>
                                    <p:animRot by="21600000">
                                      <p:cBhvr>
                                        <p:cTn id="26" dur="4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04260" y="6062418"/>
            <a:ext cx="2316480" cy="373051"/>
          </a:xfrm>
          <a:prstGeom prst="rect">
            <a:avLst/>
          </a:prstGeom>
          <a:noFill/>
        </p:spPr>
        <p:txBody>
          <a:bodyPr wrap="square" rtlCol="0" anchor="ctr">
            <a:spAutoFit/>
          </a:bodyPr>
          <a:lstStyle/>
          <a:p>
            <a:pPr algn="ctr"/>
            <a:r>
              <a:rPr lang="en-US" sz="1824" dirty="0">
                <a:latin typeface="Berlin Sans FB" panose="020E0602020502020306" pitchFamily="34" charset="0"/>
              </a:rPr>
              <a:t>©</a:t>
            </a:r>
            <a:r>
              <a:rPr lang="en-US" sz="1368" b="1" dirty="0">
                <a:latin typeface="Berlin Sans FB" panose="020E0602020502020306" pitchFamily="34" charset="0"/>
              </a:rPr>
              <a:t> </a:t>
            </a:r>
            <a:r>
              <a:rPr lang="en-US" sz="1368" dirty="0">
                <a:latin typeface="Berlin Sans FB" panose="020E0602020502020306" pitchFamily="34" charset="0"/>
              </a:rPr>
              <a:t>Jamie Kraft 2015</a:t>
            </a:r>
          </a:p>
        </p:txBody>
      </p:sp>
      <p:grpSp>
        <p:nvGrpSpPr>
          <p:cNvPr id="2" name="Group 1"/>
          <p:cNvGrpSpPr/>
          <p:nvPr/>
        </p:nvGrpSpPr>
        <p:grpSpPr>
          <a:xfrm>
            <a:off x="0" y="0"/>
            <a:ext cx="9525000" cy="7239000"/>
            <a:chOff x="0" y="0"/>
            <a:chExt cx="9525000" cy="7239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723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72" y="0"/>
              <a:ext cx="8404410" cy="7239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41" y="2121201"/>
              <a:ext cx="1430870" cy="17653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440" y="1973647"/>
              <a:ext cx="1477025" cy="1901056"/>
            </a:xfrm>
            <a:prstGeom prst="rect">
              <a:avLst/>
            </a:prstGeom>
          </p:spPr>
        </p:pic>
      </p:grpSp>
      <p:sp>
        <p:nvSpPr>
          <p:cNvPr id="3" name="Rectangle 2"/>
          <p:cNvSpPr/>
          <p:nvPr/>
        </p:nvSpPr>
        <p:spPr>
          <a:xfrm>
            <a:off x="1131541" y="428917"/>
            <a:ext cx="7261924" cy="1569660"/>
          </a:xfrm>
          <a:prstGeom prst="rect">
            <a:avLst/>
          </a:prstGeom>
          <a:noFill/>
        </p:spPr>
        <p:txBody>
          <a:bodyPr wrap="none" lIns="91440" tIns="45720" rIns="91440" bIns="45720">
            <a:spAutoFit/>
          </a:bodyPr>
          <a:lstStyle/>
          <a:p>
            <a:pPr algn="ctr"/>
            <a:r>
              <a:rPr lang="en-US" sz="9600" b="1" cap="none" spc="0" dirty="0" smtClean="0">
                <a:ln w="0"/>
                <a:solidFill>
                  <a:srgbClr val="0070C0"/>
                </a:solidFill>
                <a:effectLst>
                  <a:outerShdw blurRad="38100" dist="19050" dir="2700000" algn="tl" rotWithShape="0">
                    <a:schemeClr val="dk1">
                      <a:alpha val="40000"/>
                    </a:schemeClr>
                  </a:outerShdw>
                </a:effectLst>
                <a:latin typeface="AR CHRISTY" panose="02000000000000000000" pitchFamily="2" charset="0"/>
              </a:rPr>
              <a:t>Music Theory</a:t>
            </a:r>
            <a:endParaRPr lang="en-US" sz="9600" b="1" cap="none" spc="0" dirty="0">
              <a:ln w="0"/>
              <a:solidFill>
                <a:srgbClr val="0070C0"/>
              </a:solidFill>
              <a:effectLst>
                <a:outerShdw blurRad="38100" dist="19050" dir="2700000" algn="tl" rotWithShape="0">
                  <a:schemeClr val="dk1">
                    <a:alpha val="40000"/>
                  </a:schemeClr>
                </a:outerShdw>
              </a:effectLst>
              <a:latin typeface="AR CHRISTY" panose="02000000000000000000" pitchFamily="2" charset="0"/>
            </a:endParaRPr>
          </a:p>
        </p:txBody>
      </p:sp>
      <p:sp>
        <p:nvSpPr>
          <p:cNvPr id="6" name="Rectangle 5"/>
          <p:cNvSpPr/>
          <p:nvPr/>
        </p:nvSpPr>
        <p:spPr>
          <a:xfrm>
            <a:off x="3239961" y="2071982"/>
            <a:ext cx="3159390" cy="2585323"/>
          </a:xfrm>
          <a:prstGeom prst="rect">
            <a:avLst/>
          </a:prstGeom>
          <a:noFill/>
        </p:spPr>
        <p:txBody>
          <a:bodyPr wrap="none" lIns="91440" tIns="45720" rIns="91440" bIns="45720">
            <a:spAutoFit/>
          </a:bodyPr>
          <a:lstStyle/>
          <a:p>
            <a:pPr algn="ctr"/>
            <a:r>
              <a:rPr lang="en-US" sz="5400" b="1" dirty="0" smtClean="0">
                <a:ln w="0"/>
                <a:solidFill>
                  <a:srgbClr val="FF0000"/>
                </a:solidFill>
                <a:effectLst>
                  <a:outerShdw blurRad="38100" dist="19050" dir="2700000" algn="tl" rotWithShape="0">
                    <a:schemeClr val="dk1">
                      <a:alpha val="40000"/>
                    </a:schemeClr>
                  </a:outerShdw>
                </a:effectLst>
              </a:rPr>
              <a:t>Lessons </a:t>
            </a:r>
          </a:p>
          <a:p>
            <a:pPr algn="ctr"/>
            <a:r>
              <a:rPr lang="en-US" sz="5400" b="1" dirty="0" smtClean="0">
                <a:ln w="0"/>
                <a:solidFill>
                  <a:srgbClr val="FF0000"/>
                </a:solidFill>
                <a:effectLst>
                  <a:outerShdw blurRad="38100" dist="19050" dir="2700000" algn="tl" rotWithShape="0">
                    <a:schemeClr val="dk1">
                      <a:alpha val="40000"/>
                    </a:schemeClr>
                  </a:outerShdw>
                </a:effectLst>
              </a:rPr>
              <a:t>for the </a:t>
            </a:r>
          </a:p>
          <a:p>
            <a:pPr algn="ctr"/>
            <a:r>
              <a:rPr lang="en-US" sz="5400" b="1" dirty="0" smtClean="0">
                <a:ln w="0"/>
                <a:solidFill>
                  <a:srgbClr val="FF0000"/>
                </a:solidFill>
                <a:effectLst>
                  <a:outerShdw blurRad="38100" dist="19050" dir="2700000" algn="tl" rotWithShape="0">
                    <a:schemeClr val="dk1">
                      <a:alpha val="40000"/>
                    </a:schemeClr>
                  </a:outerShdw>
                </a:effectLst>
              </a:rPr>
              <a:t>Classroom</a:t>
            </a:r>
            <a:endParaRPr lang="en-US" sz="5400" b="1" cap="none" spc="0" dirty="0">
              <a:ln w="0"/>
              <a:solidFill>
                <a:srgbClr val="FF0000"/>
              </a:solidFill>
              <a:effectLst>
                <a:outerShdw blurRad="38100" dist="19050" dir="2700000" algn="tl" rotWithShape="0">
                  <a:schemeClr val="dk1">
                    <a:alpha val="40000"/>
                  </a:schemeClr>
                </a:outerShdw>
              </a:effectLst>
            </a:endParaRPr>
          </a:p>
        </p:txBody>
      </p:sp>
      <p:sp>
        <p:nvSpPr>
          <p:cNvPr id="11" name="Rectangle 10"/>
          <p:cNvSpPr/>
          <p:nvPr/>
        </p:nvSpPr>
        <p:spPr>
          <a:xfrm>
            <a:off x="1440023" y="5586721"/>
            <a:ext cx="6644961" cy="923330"/>
          </a:xfrm>
          <a:prstGeom prst="rect">
            <a:avLst/>
          </a:prstGeom>
          <a:noFill/>
        </p:spPr>
        <p:txBody>
          <a:bodyPr wrap="none" lIns="91440" tIns="45720" rIns="91440" bIns="45720">
            <a:spAutoFit/>
          </a:bodyPr>
          <a:lstStyle/>
          <a:p>
            <a:pPr algn="ctr"/>
            <a:r>
              <a:rPr lang="en-US" sz="5400" b="1" cap="none" spc="0" dirty="0" smtClean="0">
                <a:ln w="0"/>
                <a:solidFill>
                  <a:srgbClr val="7030A0"/>
                </a:solidFill>
                <a:effectLst>
                  <a:outerShdw blurRad="38100" dist="19050" dir="2700000" algn="tl" rotWithShape="0">
                    <a:schemeClr val="dk1">
                      <a:alpha val="40000"/>
                    </a:schemeClr>
                  </a:outerShdw>
                </a:effectLst>
                <a:latin typeface="AR CHRISTY" panose="02000000000000000000" pitchFamily="2" charset="0"/>
              </a:rPr>
              <a:t>Created by Jamie Kraft</a:t>
            </a:r>
            <a:endParaRPr lang="en-US" sz="5400" b="1" cap="none" spc="0" dirty="0">
              <a:ln w="0"/>
              <a:solidFill>
                <a:srgbClr val="7030A0"/>
              </a:solidFill>
              <a:effectLst>
                <a:outerShdw blurRad="38100" dist="19050" dir="2700000" algn="tl" rotWithShape="0">
                  <a:schemeClr val="dk1">
                    <a:alpha val="40000"/>
                  </a:schemeClr>
                </a:outerShdw>
              </a:effectLst>
              <a:latin typeface="AR CHRISTY" panose="02000000000000000000" pitchFamily="2" charset="0"/>
            </a:endParaRPr>
          </a:p>
        </p:txBody>
      </p:sp>
    </p:spTree>
    <p:extLst>
      <p:ext uri="{BB962C8B-B14F-4D97-AF65-F5344CB8AC3E}">
        <p14:creationId xmlns:p14="http://schemas.microsoft.com/office/powerpoint/2010/main" val="107954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00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par>
                          <p:cTn id="8" fill="hold">
                            <p:stCondLst>
                              <p:cond delay="2000"/>
                            </p:stCondLst>
                            <p:childTnLst>
                              <p:par>
                                <p:cTn id="9" presetID="26" presetClass="emph" presetSubtype="0" fill="hold" grpId="0" nodeType="afterEffect">
                                  <p:stCondLst>
                                    <p:cond delay="100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par>
                          <p:cTn id="12" fill="hold">
                            <p:stCondLst>
                              <p:cond delay="4000"/>
                            </p:stCondLst>
                            <p:childTnLst>
                              <p:par>
                                <p:cTn id="13" presetID="26" presetClass="emph" presetSubtype="0" fill="hold" grpId="0" nodeType="afterEffect">
                                  <p:stCondLst>
                                    <p:cond delay="100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970" y="22483"/>
            <a:ext cx="5501060" cy="7194035"/>
          </a:xfrm>
          <a:prstGeom prst="rect">
            <a:avLst/>
          </a:prstGeom>
        </p:spPr>
      </p:pic>
      <p:sp>
        <p:nvSpPr>
          <p:cNvPr id="5" name="TextBox 4"/>
          <p:cNvSpPr txBox="1"/>
          <p:nvPr/>
        </p:nvSpPr>
        <p:spPr>
          <a:xfrm>
            <a:off x="2692540" y="749752"/>
            <a:ext cx="4251650" cy="5802679"/>
          </a:xfrm>
          <a:prstGeom prst="rect">
            <a:avLst/>
          </a:prstGeom>
          <a:noFill/>
        </p:spPr>
        <p:txBody>
          <a:bodyPr wrap="square" rtlCol="0">
            <a:spAutoFit/>
          </a:bodyPr>
          <a:lstStyle/>
          <a:p>
            <a:pPr algn="ctr"/>
            <a:r>
              <a:rPr lang="en-US" sz="2129" dirty="0">
                <a:latin typeface="AR CHRISTY" panose="02000000000000000000" pitchFamily="2" charset="0"/>
              </a:rPr>
              <a:t>Terms Of Use</a:t>
            </a:r>
          </a:p>
          <a:p>
            <a:pPr algn="ctr"/>
            <a:endParaRPr lang="en-US" sz="2129" dirty="0">
              <a:latin typeface="AR CHRISTY" panose="02000000000000000000" pitchFamily="2" charset="0"/>
            </a:endParaRPr>
          </a:p>
          <a:p>
            <a:pPr algn="ctr"/>
            <a:r>
              <a:rPr lang="en-US" sz="1369" dirty="0">
                <a:latin typeface="Berlin Sans FB" panose="020E0602020502020306" pitchFamily="34" charset="0"/>
              </a:rPr>
              <a:t>If you would like to share this product with other educators, please purchase additional licenses.</a:t>
            </a: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endParaRPr lang="en-US" sz="1369" dirty="0">
              <a:latin typeface="Berlin Sans FB" panose="020E0602020502020306" pitchFamily="34" charset="0"/>
            </a:endParaRPr>
          </a:p>
          <a:p>
            <a:pPr algn="ctr"/>
            <a:r>
              <a:rPr lang="en-US" sz="1369" dirty="0">
                <a:latin typeface="Berlin Sans FB" panose="020E0602020502020306" pitchFamily="34" charset="0"/>
              </a:rPr>
              <a:t>Thank you so much for your purchases. You are very appreciated! </a:t>
            </a:r>
            <a:r>
              <a:rPr lang="en-US" sz="1368" dirty="0">
                <a:latin typeface="Berlin Sans FB" panose="020E0602020502020306" pitchFamily="34" charset="0"/>
              </a:rPr>
              <a:t>Leave feedback and ratings after your purchase and earn TpT credits!</a:t>
            </a:r>
          </a:p>
          <a:p>
            <a:pPr algn="ctr"/>
            <a:r>
              <a:rPr lang="en-US" sz="1368" dirty="0"/>
              <a:t>Click </a:t>
            </a:r>
            <a:r>
              <a:rPr lang="en-US" sz="1368" dirty="0">
                <a:hlinkClick r:id="rId3"/>
              </a:rPr>
              <a:t>HERE</a:t>
            </a:r>
            <a:r>
              <a:rPr lang="en-US" sz="1368" dirty="0"/>
              <a:t> for more of my products.</a:t>
            </a:r>
          </a:p>
          <a:p>
            <a:pPr algn="ctr"/>
            <a:endParaRPr lang="en-US" sz="1368" dirty="0"/>
          </a:p>
          <a:p>
            <a:pPr algn="ctr"/>
            <a:r>
              <a:rPr lang="en-US" sz="1368" dirty="0"/>
              <a:t>Follow me on </a:t>
            </a:r>
            <a:r>
              <a:rPr lang="en-US" sz="1368" dirty="0">
                <a:hlinkClick r:id="rId4"/>
              </a:rPr>
              <a:t>PINTEREST</a:t>
            </a:r>
            <a:endParaRPr lang="en-US" sz="1368" dirty="0"/>
          </a:p>
          <a:p>
            <a:pPr algn="ctr"/>
            <a:endParaRPr lang="en-US" sz="1368" dirty="0"/>
          </a:p>
          <a:p>
            <a:pPr algn="ctr"/>
            <a:r>
              <a:rPr lang="en-US" sz="1368" dirty="0"/>
              <a:t>Subscribe to my </a:t>
            </a:r>
            <a:r>
              <a:rPr lang="en-US" sz="1368" dirty="0">
                <a:hlinkClick r:id="rId5"/>
              </a:rPr>
              <a:t>BLOG</a:t>
            </a:r>
            <a:endParaRPr lang="en-US" sz="1368" dirty="0"/>
          </a:p>
          <a:p>
            <a:pPr algn="ctr"/>
            <a:endParaRPr lang="en-US" sz="1368" dirty="0"/>
          </a:p>
          <a:p>
            <a:pPr algn="ctr"/>
            <a:r>
              <a:rPr lang="en-US" sz="1368" dirty="0"/>
              <a:t>Images and Graphics credited to </a:t>
            </a:r>
            <a:r>
              <a:rPr lang="en-US" sz="1368" dirty="0">
                <a:hlinkClick r:id="rId6"/>
              </a:rPr>
              <a:t>Scrappin Doodles</a:t>
            </a:r>
            <a:endParaRPr lang="en-US" sz="1368" dirty="0"/>
          </a:p>
          <a:p>
            <a:pPr algn="ctr"/>
            <a:r>
              <a:rPr lang="en-US" sz="1368" dirty="0"/>
              <a:t> </a:t>
            </a:r>
          </a:p>
        </p:txBody>
      </p:sp>
      <p:sp>
        <p:nvSpPr>
          <p:cNvPr id="2" name="TextBox 1"/>
          <p:cNvSpPr txBox="1"/>
          <p:nvPr/>
        </p:nvSpPr>
        <p:spPr>
          <a:xfrm>
            <a:off x="2475421" y="1962853"/>
            <a:ext cx="4607243" cy="2199320"/>
          </a:xfrm>
          <a:prstGeom prst="rect">
            <a:avLst/>
          </a:prstGeom>
          <a:noFill/>
        </p:spPr>
        <p:txBody>
          <a:bodyPr wrap="square" rtlCol="0">
            <a:spAutoFit/>
          </a:bodyPr>
          <a:lstStyle/>
          <a:p>
            <a:pPr algn="ctr"/>
            <a:r>
              <a:rPr lang="en-US" sz="1369" dirty="0">
                <a:latin typeface="Berlin Sans FB" panose="020E0602020502020306" pitchFamily="34" charset="0"/>
              </a:rPr>
              <a:t>© Copyright 2015 Jamie Kraft.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96" y="6244164"/>
            <a:ext cx="601411" cy="568631"/>
          </a:xfrm>
          <a:prstGeom prst="rect">
            <a:avLst/>
          </a:prstGeom>
        </p:spPr>
      </p:pic>
    </p:spTree>
    <p:extLst>
      <p:ext uri="{BB962C8B-B14F-4D97-AF65-F5344CB8AC3E}">
        <p14:creationId xmlns:p14="http://schemas.microsoft.com/office/powerpoint/2010/main" val="413687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6242"/>
            <a:ext cx="9525000" cy="11373220"/>
            <a:chOff x="0" y="26242"/>
            <a:chExt cx="9525000" cy="1137322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42"/>
              <a:ext cx="9525000" cy="7186517"/>
            </a:xfrm>
            <a:prstGeom prst="rect">
              <a:avLst/>
            </a:prstGeom>
          </p:spPr>
        </p:pic>
        <p:sp>
          <p:nvSpPr>
            <p:cNvPr id="3" name="TextBox 2"/>
            <p:cNvSpPr txBox="1"/>
            <p:nvPr/>
          </p:nvSpPr>
          <p:spPr>
            <a:xfrm>
              <a:off x="900952" y="781812"/>
              <a:ext cx="7691719" cy="10617650"/>
            </a:xfrm>
            <a:prstGeom prst="rect">
              <a:avLst/>
            </a:prstGeom>
            <a:noFill/>
          </p:spPr>
          <p:txBody>
            <a:bodyPr wrap="square" rtlCol="0">
              <a:spAutoFit/>
            </a:bodyPr>
            <a:lstStyle/>
            <a:p>
              <a:pPr algn="ctr"/>
              <a:r>
                <a:rPr lang="en-US" sz="1368" dirty="0" smtClean="0">
                  <a:latin typeface="Berlin Sans FB" panose="020E0602020502020306" pitchFamily="34" charset="0"/>
                </a:rPr>
                <a:t>Music Theory Bundle Includes:</a:t>
              </a:r>
            </a:p>
            <a:p>
              <a:pPr algn="ctr"/>
              <a:endParaRPr lang="en-US" sz="1368" dirty="0">
                <a:latin typeface="Berlin Sans FB" panose="020E0602020502020306" pitchFamily="34" charset="0"/>
              </a:endParaRPr>
            </a:p>
            <a:p>
              <a:r>
                <a:rPr lang="en-US" sz="1368" dirty="0" smtClean="0">
                  <a:latin typeface="Berlin Sans FB" panose="020E0602020502020306" pitchFamily="34" charset="0"/>
                </a:rPr>
                <a:t>Lesson One				Lesson Three</a:t>
              </a:r>
            </a:p>
            <a:p>
              <a:r>
                <a:rPr lang="en-US" sz="1368" dirty="0" smtClean="0">
                  <a:latin typeface="Berlin Sans FB" panose="020E0602020502020306" pitchFamily="34" charset="0"/>
                </a:rPr>
                <a:t>      Music				      Quarter note</a:t>
              </a:r>
            </a:p>
            <a:p>
              <a:r>
                <a:rPr lang="en-US" sz="1368" dirty="0">
                  <a:latin typeface="Berlin Sans FB" panose="020E0602020502020306" pitchFamily="34" charset="0"/>
                </a:rPr>
                <a:t> </a:t>
              </a:r>
              <a:r>
                <a:rPr lang="en-US" sz="1368" dirty="0" smtClean="0">
                  <a:latin typeface="Berlin Sans FB" panose="020E0602020502020306" pitchFamily="34" charset="0"/>
                </a:rPr>
                <a:t>     Staff				      Half note</a:t>
              </a:r>
            </a:p>
            <a:p>
              <a:r>
                <a:rPr lang="en-US" sz="1368" dirty="0" smtClean="0">
                  <a:latin typeface="Berlin Sans FB" panose="020E0602020502020306" pitchFamily="34" charset="0"/>
                </a:rPr>
                <a:t>      Pitch				      Dotted half note	</a:t>
              </a:r>
            </a:p>
            <a:p>
              <a:r>
                <a:rPr lang="en-US" sz="1368" dirty="0" smtClean="0">
                  <a:latin typeface="Berlin Sans FB" panose="020E0602020502020306" pitchFamily="34" charset="0"/>
                </a:rPr>
                <a:t>      Duration				      Whole note</a:t>
              </a:r>
            </a:p>
            <a:p>
              <a:r>
                <a:rPr lang="en-US" sz="1368" dirty="0" smtClean="0">
                  <a:latin typeface="Berlin Sans FB" panose="020E0602020502020306" pitchFamily="34" charset="0"/>
                </a:rPr>
                <a:t>      Dynamics			      Quarter notes and meter signatures</a:t>
              </a:r>
            </a:p>
            <a:p>
              <a:r>
                <a:rPr lang="en-US" sz="1368" dirty="0" smtClean="0">
                  <a:latin typeface="Berlin Sans FB" panose="020E0602020502020306" pitchFamily="34" charset="0"/>
                </a:rPr>
                <a:t>      Measures			      Half notes and meter signatures</a:t>
              </a:r>
            </a:p>
            <a:p>
              <a:r>
                <a:rPr lang="en-US" sz="1368" dirty="0" smtClean="0">
                  <a:latin typeface="Berlin Sans FB" panose="020E0602020502020306" pitchFamily="34" charset="0"/>
                </a:rPr>
                <a:t>      Bar Lines			      Dotted half notes and meter signatures</a:t>
              </a:r>
            </a:p>
            <a:p>
              <a:r>
                <a:rPr lang="en-US" sz="1368" dirty="0" smtClean="0">
                  <a:latin typeface="Berlin Sans FB" panose="020E0602020502020306" pitchFamily="34" charset="0"/>
                </a:rPr>
                <a:t>      Meter Signatures			      Whole notes and meter signatures</a:t>
              </a:r>
            </a:p>
            <a:p>
              <a:r>
                <a:rPr lang="en-US" sz="1368" dirty="0" smtClean="0">
                  <a:latin typeface="Berlin Sans FB" panose="020E0602020502020306" pitchFamily="34" charset="0"/>
                </a:rPr>
                <a:t>      Treble Clef			      Lesson 3 Review</a:t>
              </a:r>
            </a:p>
            <a:p>
              <a:r>
                <a:rPr lang="en-US" sz="1368" dirty="0" smtClean="0">
                  <a:latin typeface="Berlin Sans FB" panose="020E0602020502020306" pitchFamily="34" charset="0"/>
                </a:rPr>
                <a:t>      Bass Clef				      Lesson 3 Exercise</a:t>
              </a:r>
            </a:p>
            <a:p>
              <a:r>
                <a:rPr lang="en-US" sz="1368" dirty="0" smtClean="0">
                  <a:latin typeface="Berlin Sans FB" panose="020E0602020502020306" pitchFamily="34" charset="0"/>
                </a:rPr>
                <a:t>      Lesson 1 Review            </a:t>
              </a:r>
            </a:p>
            <a:p>
              <a:r>
                <a:rPr lang="en-US" sz="1368" dirty="0" smtClean="0">
                  <a:latin typeface="Berlin Sans FB" panose="020E0602020502020306" pitchFamily="34" charset="0"/>
                </a:rPr>
                <a:t>				Overview of Rests</a:t>
              </a:r>
              <a:endParaRPr lang="en-US" sz="1368" dirty="0">
                <a:latin typeface="Berlin Sans FB" panose="020E0602020502020306" pitchFamily="34" charset="0"/>
              </a:endParaRPr>
            </a:p>
            <a:p>
              <a:r>
                <a:rPr lang="en-US" sz="1368" dirty="0" smtClean="0">
                  <a:latin typeface="Berlin Sans FB" panose="020E0602020502020306" pitchFamily="34" charset="0"/>
                </a:rPr>
                <a:t>Lesson Two</a:t>
              </a:r>
            </a:p>
            <a:p>
              <a:r>
                <a:rPr lang="en-US" sz="1368" dirty="0">
                  <a:latin typeface="Berlin Sans FB" panose="020E0602020502020306" pitchFamily="34" charset="0"/>
                </a:rPr>
                <a:t> </a:t>
              </a:r>
              <a:r>
                <a:rPr lang="en-US" sz="1368" dirty="0" smtClean="0">
                  <a:latin typeface="Berlin Sans FB" panose="020E0602020502020306" pitchFamily="34" charset="0"/>
                </a:rPr>
                <a:t>     Note names on the treble clef</a:t>
              </a:r>
            </a:p>
            <a:p>
              <a:r>
                <a:rPr lang="en-US" sz="1368" dirty="0">
                  <a:latin typeface="Berlin Sans FB" panose="020E0602020502020306" pitchFamily="34" charset="0"/>
                </a:rPr>
                <a:t> </a:t>
              </a:r>
              <a:r>
                <a:rPr lang="en-US" sz="1368" dirty="0" smtClean="0">
                  <a:latin typeface="Berlin Sans FB" panose="020E0602020502020306" pitchFamily="34" charset="0"/>
                </a:rPr>
                <a:t>     Note names on the treble clef spaces Note names on the treble clef lines</a:t>
              </a:r>
            </a:p>
            <a:p>
              <a:r>
                <a:rPr lang="en-US" sz="1368" dirty="0">
                  <a:latin typeface="Berlin Sans FB" panose="020E0602020502020306" pitchFamily="34" charset="0"/>
                </a:rPr>
                <a:t> </a:t>
              </a:r>
              <a:r>
                <a:rPr lang="en-US" sz="1368" dirty="0" smtClean="0">
                  <a:latin typeface="Berlin Sans FB" panose="020E0602020502020306" pitchFamily="34" charset="0"/>
                </a:rPr>
                <a:t>     Note names on the bass clef spaces</a:t>
              </a:r>
            </a:p>
            <a:p>
              <a:r>
                <a:rPr lang="en-US" sz="1368" dirty="0">
                  <a:latin typeface="Berlin Sans FB" panose="020E0602020502020306" pitchFamily="34" charset="0"/>
                </a:rPr>
                <a:t> </a:t>
              </a:r>
              <a:r>
                <a:rPr lang="en-US" sz="1368" dirty="0" smtClean="0">
                  <a:latin typeface="Berlin Sans FB" panose="020E0602020502020306" pitchFamily="34" charset="0"/>
                </a:rPr>
                <a:t>     Note names on the bass clef lines</a:t>
              </a:r>
            </a:p>
            <a:p>
              <a:r>
                <a:rPr lang="en-US" sz="1368" dirty="0">
                  <a:latin typeface="Berlin Sans FB" panose="020E0602020502020306" pitchFamily="34" charset="0"/>
                </a:rPr>
                <a:t> </a:t>
              </a:r>
              <a:r>
                <a:rPr lang="en-US" sz="1368" dirty="0" smtClean="0">
                  <a:latin typeface="Berlin Sans FB" panose="020E0602020502020306" pitchFamily="34" charset="0"/>
                </a:rPr>
                <a:t>     The grand staff</a:t>
              </a:r>
            </a:p>
            <a:p>
              <a:r>
                <a:rPr lang="en-US" sz="1368" dirty="0">
                  <a:latin typeface="Berlin Sans FB" panose="020E0602020502020306" pitchFamily="34" charset="0"/>
                </a:rPr>
                <a:t> </a:t>
              </a:r>
              <a:r>
                <a:rPr lang="en-US" sz="1368" dirty="0" smtClean="0">
                  <a:latin typeface="Berlin Sans FB" panose="020E0602020502020306" pitchFamily="34" charset="0"/>
                </a:rPr>
                <a:t>     Ledger lines</a:t>
              </a:r>
            </a:p>
            <a:p>
              <a:r>
                <a:rPr lang="en-US" sz="1368" dirty="0">
                  <a:latin typeface="Berlin Sans FB" panose="020E0602020502020306" pitchFamily="34" charset="0"/>
                </a:rPr>
                <a:t> </a:t>
              </a:r>
              <a:r>
                <a:rPr lang="en-US" sz="1368" dirty="0" smtClean="0">
                  <a:latin typeface="Berlin Sans FB" panose="020E0602020502020306" pitchFamily="34" charset="0"/>
                </a:rPr>
                <a:t>     Pitches on the piano keyboard</a:t>
              </a:r>
            </a:p>
            <a:p>
              <a:r>
                <a:rPr lang="en-US" sz="1368" dirty="0">
                  <a:latin typeface="Berlin Sans FB" panose="020E0602020502020306" pitchFamily="34" charset="0"/>
                </a:rPr>
                <a:t> </a:t>
              </a:r>
              <a:r>
                <a:rPr lang="en-US" sz="1368" dirty="0" smtClean="0">
                  <a:latin typeface="Berlin Sans FB" panose="020E0602020502020306" pitchFamily="34" charset="0"/>
                </a:rPr>
                <a:t>     Lesson 2 Review</a:t>
              </a:r>
            </a:p>
            <a:p>
              <a:r>
                <a:rPr lang="en-US" sz="1368" dirty="0">
                  <a:latin typeface="Berlin Sans FB" panose="020E0602020502020306" pitchFamily="34" charset="0"/>
                </a:rPr>
                <a:t> </a:t>
              </a:r>
              <a:r>
                <a:rPr lang="en-US" sz="1368" dirty="0" smtClean="0">
                  <a:latin typeface="Berlin Sans FB" panose="020E0602020502020306" pitchFamily="34" charset="0"/>
                </a:rPr>
                <a:t>     Lesson 2 Exercise</a:t>
              </a:r>
            </a:p>
            <a:p>
              <a:endParaRPr lang="en-US" sz="1368" dirty="0" smtClean="0">
                <a:latin typeface="Berlin Sans FB" panose="020E0602020502020306" pitchFamily="34" charset="0"/>
              </a:endParaRPr>
            </a:p>
            <a:p>
              <a:r>
                <a:rPr lang="en-US" sz="1368" dirty="0">
                  <a:latin typeface="Berlin Sans FB" panose="020E0602020502020306" pitchFamily="34" charset="0"/>
                </a:rPr>
                <a:t> </a:t>
              </a:r>
              <a:r>
                <a:rPr lang="en-US" sz="1368" dirty="0" smtClean="0">
                  <a:latin typeface="Berlin Sans FB" panose="020E0602020502020306" pitchFamily="34" charset="0"/>
                </a:rPr>
                <a:t>     </a:t>
              </a:r>
            </a:p>
            <a:p>
              <a:r>
                <a:rPr lang="en-US" sz="1368" dirty="0" smtClean="0">
                  <a:latin typeface="Berlin Sans FB" panose="020E0602020502020306" pitchFamily="34" charset="0"/>
                </a:rPr>
                <a:t>      </a:t>
              </a:r>
            </a:p>
            <a:p>
              <a:pPr algn="ctr"/>
              <a:endParaRPr lang="en-US" sz="1368" dirty="0">
                <a:latin typeface="Berlin Sans FB" panose="020E0602020502020306" pitchFamily="34" charset="0"/>
              </a:endParaRPr>
            </a:p>
            <a:p>
              <a:endParaRPr lang="en-US" sz="1368" dirty="0" smtClean="0">
                <a:latin typeface="Berlin Sans FB" panose="020E0602020502020306" pitchFamily="34" charset="0"/>
              </a:endParaRPr>
            </a:p>
            <a:p>
              <a:pPr algn="ctr"/>
              <a:endParaRPr lang="en-US" sz="1368" dirty="0">
                <a:latin typeface="Berlin Sans FB" panose="020E0602020502020306" pitchFamily="34" charset="0"/>
              </a:endParaRPr>
            </a:p>
            <a:p>
              <a:endParaRPr lang="en-US" sz="1368" dirty="0" smtClean="0">
                <a:latin typeface="Berlin Sans FB" panose="020E0602020502020306" pitchFamily="34" charset="0"/>
              </a:endParaRPr>
            </a:p>
            <a:p>
              <a:pPr algn="ctr"/>
              <a:endParaRPr lang="en-US" sz="1368" dirty="0">
                <a:latin typeface="Berlin Sans FB" panose="020E0602020502020306" pitchFamily="34" charset="0"/>
              </a:endParaRPr>
            </a:p>
            <a:p>
              <a:endParaRPr lang="en-US" sz="1368" dirty="0" smtClean="0">
                <a:latin typeface="Berlin Sans FB" panose="020E0602020502020306" pitchFamily="34" charset="0"/>
              </a:endParaRPr>
            </a:p>
            <a:p>
              <a:endParaRPr lang="en-US" sz="1368" dirty="0" smtClean="0">
                <a:latin typeface="Berlin Sans FB" panose="020E0602020502020306" pitchFamily="34" charset="0"/>
              </a:endParaRPr>
            </a:p>
            <a:p>
              <a:pPr algn="ctr"/>
              <a:endParaRPr lang="en-US" sz="1368" dirty="0">
                <a:latin typeface="Berlin Sans FB" panose="020E0602020502020306" pitchFamily="34" charset="0"/>
              </a:endParaRPr>
            </a:p>
            <a:p>
              <a:endParaRPr lang="en-US" sz="1368" dirty="0" smtClean="0">
                <a:latin typeface="Berlin Sans FB" panose="020E0602020502020306" pitchFamily="34" charset="0"/>
              </a:endParaRPr>
            </a:p>
            <a:p>
              <a:pPr marL="285750" indent="-285750">
                <a:buFont typeface="Arial" panose="020B0604020202020204" pitchFamily="34" charset="0"/>
                <a:buChar char="•"/>
              </a:pPr>
              <a:endParaRPr lang="en-US" sz="1368" dirty="0" smtClean="0">
                <a:latin typeface="Berlin Sans FB" panose="020E0602020502020306" pitchFamily="34" charset="0"/>
              </a:endParaRPr>
            </a:p>
            <a:p>
              <a:pPr marL="285750" indent="-285750">
                <a:buFont typeface="Arial" panose="020B0604020202020204" pitchFamily="34" charset="0"/>
                <a:buChar char="•"/>
              </a:pPr>
              <a:endParaRPr lang="en-US" sz="1368" dirty="0" smtClean="0">
                <a:latin typeface="Berlin Sans FB" panose="020E0602020502020306" pitchFamily="34" charset="0"/>
              </a:endParaRPr>
            </a:p>
            <a:p>
              <a:pPr marL="285750" indent="-285750">
                <a:buFont typeface="Arial" panose="020B0604020202020204" pitchFamily="34" charset="0"/>
                <a:buChar char="•"/>
              </a:pPr>
              <a:endParaRPr lang="en-US" sz="1368" dirty="0" smtClean="0">
                <a:latin typeface="Berlin Sans FB" panose="020E0602020502020306" pitchFamily="34" charset="0"/>
              </a:endParaRPr>
            </a:p>
            <a:p>
              <a:endParaRPr lang="en-US" sz="1368" dirty="0">
                <a:latin typeface="Berlin Sans FB" panose="020E0602020502020306" pitchFamily="34" charset="0"/>
              </a:endParaRPr>
            </a:p>
            <a:p>
              <a:pPr marL="217170" indent="-217170">
                <a:buFont typeface="Arial" panose="020B0604020202020204" pitchFamily="34" charset="0"/>
                <a:buChar char="•"/>
              </a:pPr>
              <a:endParaRPr lang="en-US" sz="1368" dirty="0">
                <a:latin typeface="Berlin Sans FB" panose="020E0602020502020306" pitchFamily="34" charset="0"/>
              </a:endParaRPr>
            </a:p>
            <a:p>
              <a:pPr marL="217170" indent="-217170">
                <a:buFont typeface="Arial" panose="020B0604020202020204" pitchFamily="34" charset="0"/>
                <a:buChar char="•"/>
              </a:pPr>
              <a:endParaRPr lang="en-US" sz="1368" dirty="0">
                <a:latin typeface="Berlin Sans FB" panose="020E0602020502020306" pitchFamily="34" charset="0"/>
              </a:endParaRPr>
            </a:p>
            <a:p>
              <a:pPr marL="217170" indent="-217170">
                <a:buFont typeface="Arial" panose="020B0604020202020204" pitchFamily="34" charset="0"/>
                <a:buChar char="•"/>
              </a:pPr>
              <a:endParaRPr lang="en-US" sz="1368" dirty="0">
                <a:latin typeface="Berlin Sans FB" panose="020E0602020502020306" pitchFamily="34" charset="0"/>
              </a:endParaRPr>
            </a:p>
            <a:p>
              <a:pPr marL="217170" indent="-217170">
                <a:buFont typeface="Arial" panose="020B0604020202020204" pitchFamily="34" charset="0"/>
                <a:buChar char="•"/>
              </a:pPr>
              <a:endParaRPr lang="en-US" sz="1368" dirty="0">
                <a:latin typeface="Berlin Sans FB" panose="020E0602020502020306" pitchFamily="34" charset="0"/>
              </a:endParaRPr>
            </a:p>
            <a:p>
              <a:pPr algn="ctr"/>
              <a:endParaRPr lang="en-US" sz="1368" dirty="0">
                <a:latin typeface="Berlin Sans FB" panose="020E0602020502020306" pitchFamily="34" charset="0"/>
              </a:endParaRPr>
            </a:p>
            <a:p>
              <a:endParaRPr lang="en-US" sz="1368" dirty="0">
                <a:latin typeface="Berlin Sans FB" panose="020E0602020502020306" pitchFamily="34" charset="0"/>
              </a:endParaRPr>
            </a:p>
            <a:p>
              <a:pPr algn="ctr"/>
              <a:endParaRPr lang="en-US" sz="1368" dirty="0">
                <a:latin typeface="Berlin Sans FB" panose="020E0602020502020306" pitchFamily="34" charset="0"/>
              </a:endParaRPr>
            </a:p>
            <a:p>
              <a:pPr algn="ctr"/>
              <a:endParaRPr lang="en-US" sz="1368" dirty="0">
                <a:latin typeface="Berlin Sans FB" panose="020E0602020502020306" pitchFamily="34" charset="0"/>
              </a:endParaRPr>
            </a:p>
            <a:p>
              <a:pPr algn="ctr"/>
              <a:endParaRPr lang="en-US" sz="1368" dirty="0">
                <a:latin typeface="Berlin Sans FB" panose="020E0602020502020306" pitchFamily="34" charset="0"/>
              </a:endParaRPr>
            </a:p>
          </p:txBody>
        </p:sp>
        <p:sp>
          <p:nvSpPr>
            <p:cNvPr id="7" name="Rectangle 6"/>
            <p:cNvSpPr/>
            <p:nvPr/>
          </p:nvSpPr>
          <p:spPr>
            <a:xfrm>
              <a:off x="3979274" y="6441014"/>
              <a:ext cx="1566454" cy="373051"/>
            </a:xfrm>
            <a:prstGeom prst="rect">
              <a:avLst/>
            </a:prstGeom>
          </p:spPr>
          <p:txBody>
            <a:bodyPr wrap="none">
              <a:spAutoFit/>
            </a:bodyPr>
            <a:lstStyle/>
            <a:p>
              <a:pPr algn="ctr"/>
              <a:r>
                <a:rPr lang="en-US" sz="1824" dirty="0">
                  <a:latin typeface="Berlin Sans FB" panose="020E0602020502020306" pitchFamily="34" charset="0"/>
                </a:rPr>
                <a:t>©</a:t>
              </a:r>
              <a:r>
                <a:rPr lang="en-US" sz="1368" b="1" dirty="0">
                  <a:latin typeface="Berlin Sans FB" panose="020E0602020502020306" pitchFamily="34" charset="0"/>
                </a:rPr>
                <a:t> </a:t>
              </a:r>
              <a:r>
                <a:rPr lang="en-US" sz="1368" dirty="0">
                  <a:latin typeface="Berlin Sans FB" panose="020E0602020502020306" pitchFamily="34" charset="0"/>
                </a:rPr>
                <a:t>Jamie Kraft 2015</a:t>
              </a:r>
            </a:p>
          </p:txBody>
        </p:sp>
      </p:grpSp>
    </p:spTree>
    <p:extLst>
      <p:ext uri="{BB962C8B-B14F-4D97-AF65-F5344CB8AC3E}">
        <p14:creationId xmlns:p14="http://schemas.microsoft.com/office/powerpoint/2010/main" val="140713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00B0F0"/>
          </a:solidFill>
        </p:spPr>
      </p:pic>
      <p:sp>
        <p:nvSpPr>
          <p:cNvPr id="3" name="TextBox 2"/>
          <p:cNvSpPr txBox="1"/>
          <p:nvPr/>
        </p:nvSpPr>
        <p:spPr>
          <a:xfrm>
            <a:off x="2381880" y="319320"/>
            <a:ext cx="5102679"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Dynamics</a:t>
            </a:r>
          </a:p>
        </p:txBody>
      </p:sp>
      <p:sp>
        <p:nvSpPr>
          <p:cNvPr id="13" name="TextBox 12"/>
          <p:cNvSpPr txBox="1"/>
          <p:nvPr/>
        </p:nvSpPr>
        <p:spPr>
          <a:xfrm>
            <a:off x="1759914" y="5457371"/>
            <a:ext cx="6005170" cy="461665"/>
          </a:xfrm>
          <a:prstGeom prst="rect">
            <a:avLst/>
          </a:prstGeom>
          <a:noFill/>
        </p:spPr>
        <p:txBody>
          <a:bodyPr wrap="none" rtlCol="0">
            <a:spAutoFit/>
          </a:bodyPr>
          <a:lstStyle/>
          <a:p>
            <a:pPr algn="ctr"/>
            <a:r>
              <a:rPr lang="en-US" sz="2400" dirty="0">
                <a:latin typeface="Berlin Sans FB" panose="020E0602020502020306" pitchFamily="34" charset="0"/>
              </a:rPr>
              <a:t>Dynamics are how loud and soft the music is.  </a:t>
            </a:r>
          </a:p>
        </p:txBody>
      </p:sp>
      <p:sp>
        <p:nvSpPr>
          <p:cNvPr id="4" name="Rectangle 3"/>
          <p:cNvSpPr/>
          <p:nvPr/>
        </p:nvSpPr>
        <p:spPr>
          <a:xfrm>
            <a:off x="1286330" y="2104571"/>
            <a:ext cx="6714670" cy="3352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59209" y="2268269"/>
            <a:ext cx="5471886" cy="2677656"/>
          </a:xfrm>
          <a:prstGeom prst="rect">
            <a:avLst/>
          </a:prstGeom>
          <a:noFill/>
        </p:spPr>
        <p:txBody>
          <a:bodyPr wrap="square" rtlCol="0">
            <a:spAutoFit/>
          </a:bodyPr>
          <a:lstStyle/>
          <a:p>
            <a:r>
              <a:rPr lang="en-US" sz="2800" dirty="0" smtClean="0">
                <a:latin typeface="Berlin Sans FB" panose="020E0602020502020306" pitchFamily="34" charset="0"/>
              </a:rPr>
              <a:t>Forte			loud</a:t>
            </a:r>
          </a:p>
          <a:p>
            <a:r>
              <a:rPr lang="en-US" sz="2800" dirty="0" smtClean="0">
                <a:latin typeface="Berlin Sans FB" panose="020E0602020502020306" pitchFamily="34" charset="0"/>
              </a:rPr>
              <a:t>Mezzo forte	</a:t>
            </a:r>
            <a:r>
              <a:rPr lang="en-US" sz="2800" dirty="0" smtClean="0">
                <a:latin typeface="Berlin Sans FB" panose="020E0602020502020306" pitchFamily="34" charset="0"/>
              </a:rPr>
              <a:t>medium </a:t>
            </a:r>
            <a:r>
              <a:rPr lang="en-US" sz="2800" dirty="0" smtClean="0">
                <a:latin typeface="Berlin Sans FB" panose="020E0602020502020306" pitchFamily="34" charset="0"/>
              </a:rPr>
              <a:t>loud</a:t>
            </a:r>
          </a:p>
          <a:p>
            <a:r>
              <a:rPr lang="en-US" sz="2800" dirty="0" smtClean="0">
                <a:latin typeface="Berlin Sans FB" panose="020E0602020502020306" pitchFamily="34" charset="0"/>
              </a:rPr>
              <a:t>Fortissimo		very loud</a:t>
            </a:r>
          </a:p>
          <a:p>
            <a:r>
              <a:rPr lang="en-US" sz="2800" dirty="0" smtClean="0">
                <a:latin typeface="Berlin Sans FB" panose="020E0602020502020306" pitchFamily="34" charset="0"/>
              </a:rPr>
              <a:t>Piano			soft</a:t>
            </a:r>
          </a:p>
          <a:p>
            <a:r>
              <a:rPr lang="en-US" sz="2800" dirty="0" smtClean="0">
                <a:latin typeface="Berlin Sans FB" panose="020E0602020502020306" pitchFamily="34" charset="0"/>
              </a:rPr>
              <a:t>Mezzo piano	medium soft</a:t>
            </a:r>
          </a:p>
          <a:p>
            <a:r>
              <a:rPr lang="en-US" sz="2800" dirty="0" smtClean="0">
                <a:latin typeface="Berlin Sans FB" panose="020E0602020502020306" pitchFamily="34" charset="0"/>
              </a:rPr>
              <a:t>Pianissimo		very soft</a:t>
            </a:r>
            <a:r>
              <a:rPr lang="en-US" sz="2800" dirty="0">
                <a:latin typeface="Berlin Sans FB" panose="020E0602020502020306"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554" y="2268269"/>
            <a:ext cx="418132" cy="5134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564" y="2730470"/>
            <a:ext cx="597115" cy="4741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851" y="3131809"/>
            <a:ext cx="711428" cy="51529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0927" y="3636902"/>
            <a:ext cx="425621" cy="44860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648" y="4079389"/>
            <a:ext cx="686631" cy="39829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3851" y="4396277"/>
            <a:ext cx="709394" cy="536914"/>
          </a:xfrm>
          <a:prstGeom prst="rect">
            <a:avLst/>
          </a:prstGeom>
        </p:spPr>
      </p:pic>
      <p:sp>
        <p:nvSpPr>
          <p:cNvPr id="15" name="Rectangle 14"/>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54176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mph" presetSubtype="0" fill="hold" grpId="0" nodeType="afterEffect">
                                  <p:stCondLst>
                                    <p:cond delay="0"/>
                                  </p:stCondLst>
                                  <p:iterate type="lt">
                                    <p:tmPct val="4000"/>
                                  </p:iterate>
                                  <p:childTnLst>
                                    <p:set>
                                      <p:cBhvr override="childStyle">
                                        <p:cTn id="16" dur="3000" fill="hold"/>
                                        <p:tgtEl>
                                          <p:spTgt spid="13"/>
                                        </p:tgtEl>
                                        <p:attrNameLst>
                                          <p:attrName>style.color</p:attrName>
                                        </p:attrNameLst>
                                      </p:cBhvr>
                                      <p:to>
                                        <p:clrVal>
                                          <a:schemeClr val="accent2"/>
                                        </p:clrVal>
                                      </p:to>
                                    </p:set>
                                    <p:set>
                                      <p:cBhvr>
                                        <p:cTn id="17" dur="3000" fill="hold"/>
                                        <p:tgtEl>
                                          <p:spTgt spid="13"/>
                                        </p:tgtEl>
                                        <p:attrNameLst>
                                          <p:attrName>fillcolor</p:attrName>
                                        </p:attrNameLst>
                                      </p:cBhvr>
                                      <p:to>
                                        <p:clrVal>
                                          <a:schemeClr val="accent2"/>
                                        </p:clrVal>
                                      </p:to>
                                    </p:set>
                                    <p:set>
                                      <p:cBhvr>
                                        <p:cTn id="18" dur="3000" fill="hold"/>
                                        <p:tgtEl>
                                          <p:spTgt spid="13"/>
                                        </p:tgtEl>
                                        <p:attrNameLst>
                                          <p:attrName>fill.type</p:attrName>
                                        </p:attrNameLst>
                                      </p:cBhvr>
                                      <p:to>
                                        <p:strVal val="solid"/>
                                      </p:to>
                                    </p:set>
                                  </p:childTnLst>
                                </p:cTn>
                              </p:par>
                            </p:childTnLst>
                          </p:cTn>
                        </p:par>
                        <p:par>
                          <p:cTn id="19" fill="hold">
                            <p:stCondLst>
                              <p:cond delay="8700"/>
                            </p:stCondLst>
                            <p:childTnLst>
                              <p:par>
                                <p:cTn id="20" presetID="26" presetClass="emph" presetSubtype="0" fill="hold" nodeType="afterEffect">
                                  <p:stCondLst>
                                    <p:cond delay="0"/>
                                  </p:stCondLst>
                                  <p:childTnLst>
                                    <p:animEffect transition="out" filter="fade">
                                      <p:cBhvr>
                                        <p:cTn id="21" dur="4000" tmFilter="0, 0; .2, .5; .8, .5; 1, 0"/>
                                        <p:tgtEl>
                                          <p:spTgt spid="9"/>
                                        </p:tgtEl>
                                      </p:cBhvr>
                                    </p:animEffect>
                                    <p:animScale>
                                      <p:cBhvr>
                                        <p:cTn id="22" dur="2000" autoRev="1" fill="hold"/>
                                        <p:tgtEl>
                                          <p:spTgt spid="9"/>
                                        </p:tgtEl>
                                      </p:cBhvr>
                                      <p:by x="105000" y="105000"/>
                                    </p:animScale>
                                  </p:childTnLst>
                                </p:cTn>
                              </p:par>
                            </p:childTnLst>
                          </p:cTn>
                        </p:par>
                        <p:par>
                          <p:cTn id="23" fill="hold">
                            <p:stCondLst>
                              <p:cond delay="12700"/>
                            </p:stCondLst>
                            <p:childTnLst>
                              <p:par>
                                <p:cTn id="24" presetID="26" presetClass="emph" presetSubtype="0" fill="hold" nodeType="afterEffect">
                                  <p:stCondLst>
                                    <p:cond delay="0"/>
                                  </p:stCondLst>
                                  <p:childTnLst>
                                    <p:animEffect transition="out" filter="fade">
                                      <p:cBhvr>
                                        <p:cTn id="25" dur="4000" tmFilter="0, 0; .2, .5; .8, .5; 1, 0"/>
                                        <p:tgtEl>
                                          <p:spTgt spid="10"/>
                                        </p:tgtEl>
                                      </p:cBhvr>
                                    </p:animEffect>
                                    <p:animScale>
                                      <p:cBhvr>
                                        <p:cTn id="26" dur="2000" autoRev="1" fill="hold"/>
                                        <p:tgtEl>
                                          <p:spTgt spid="10"/>
                                        </p:tgtEl>
                                      </p:cBhvr>
                                      <p:by x="105000" y="105000"/>
                                    </p:animScale>
                                  </p:childTnLst>
                                </p:cTn>
                              </p:par>
                            </p:childTnLst>
                          </p:cTn>
                        </p:par>
                        <p:par>
                          <p:cTn id="27" fill="hold">
                            <p:stCondLst>
                              <p:cond delay="16700"/>
                            </p:stCondLst>
                            <p:childTnLst>
                              <p:par>
                                <p:cTn id="28" presetID="26" presetClass="emph" presetSubtype="0" fill="hold" nodeType="afterEffect">
                                  <p:stCondLst>
                                    <p:cond delay="0"/>
                                  </p:stCondLst>
                                  <p:childTnLst>
                                    <p:animEffect transition="out" filter="fade">
                                      <p:cBhvr>
                                        <p:cTn id="29" dur="4000" tmFilter="0, 0; .2, .5; .8, .5; 1, 0"/>
                                        <p:tgtEl>
                                          <p:spTgt spid="11"/>
                                        </p:tgtEl>
                                      </p:cBhvr>
                                    </p:animEffect>
                                    <p:animScale>
                                      <p:cBhvr>
                                        <p:cTn id="30" dur="2000" autoRev="1" fill="hold"/>
                                        <p:tgtEl>
                                          <p:spTgt spid="11"/>
                                        </p:tgtEl>
                                      </p:cBhvr>
                                      <p:by x="105000" y="105000"/>
                                    </p:animScale>
                                  </p:childTnLst>
                                </p:cTn>
                              </p:par>
                            </p:childTnLst>
                          </p:cTn>
                        </p:par>
                        <p:par>
                          <p:cTn id="31" fill="hold">
                            <p:stCondLst>
                              <p:cond delay="20700"/>
                            </p:stCondLst>
                            <p:childTnLst>
                              <p:par>
                                <p:cTn id="32" presetID="26" presetClass="emph" presetSubtype="0" fill="hold" nodeType="afterEffect">
                                  <p:stCondLst>
                                    <p:cond delay="0"/>
                                  </p:stCondLst>
                                  <p:childTnLst>
                                    <p:animEffect transition="out" filter="fade">
                                      <p:cBhvr>
                                        <p:cTn id="33" dur="4000" tmFilter="0, 0; .2, .5; .8, .5; 1, 0"/>
                                        <p:tgtEl>
                                          <p:spTgt spid="12"/>
                                        </p:tgtEl>
                                      </p:cBhvr>
                                    </p:animEffect>
                                    <p:animScale>
                                      <p:cBhvr>
                                        <p:cTn id="34" dur="2000" autoRev="1" fill="hold"/>
                                        <p:tgtEl>
                                          <p:spTgt spid="12"/>
                                        </p:tgtEl>
                                      </p:cBhvr>
                                      <p:by x="105000" y="105000"/>
                                    </p:animScale>
                                  </p:childTnLst>
                                </p:cTn>
                              </p:par>
                            </p:childTnLst>
                          </p:cTn>
                        </p:par>
                        <p:par>
                          <p:cTn id="35" fill="hold">
                            <p:stCondLst>
                              <p:cond delay="24700"/>
                            </p:stCondLst>
                            <p:childTnLst>
                              <p:par>
                                <p:cTn id="36" presetID="26" presetClass="emph" presetSubtype="0" fill="hold" nodeType="afterEffect">
                                  <p:stCondLst>
                                    <p:cond delay="0"/>
                                  </p:stCondLst>
                                  <p:childTnLst>
                                    <p:animEffect transition="out" filter="fade">
                                      <p:cBhvr>
                                        <p:cTn id="37" dur="4000" tmFilter="0, 0; .2, .5; .8, .5; 1, 0"/>
                                        <p:tgtEl>
                                          <p:spTgt spid="14"/>
                                        </p:tgtEl>
                                      </p:cBhvr>
                                    </p:animEffect>
                                    <p:animScale>
                                      <p:cBhvr>
                                        <p:cTn id="38" dur="2000" autoRev="1" fill="hold"/>
                                        <p:tgtEl>
                                          <p:spTgt spid="14"/>
                                        </p:tgtEl>
                                      </p:cBhvr>
                                      <p:by x="105000" y="105000"/>
                                    </p:animScale>
                                  </p:childTnLst>
                                </p:cTn>
                              </p:par>
                            </p:childTnLst>
                          </p:cTn>
                        </p:par>
                        <p:par>
                          <p:cTn id="39" fill="hold">
                            <p:stCondLst>
                              <p:cond delay="28700"/>
                            </p:stCondLst>
                            <p:childTnLst>
                              <p:par>
                                <p:cTn id="40" presetID="26" presetClass="emph" presetSubtype="0" fill="hold" nodeType="afterEffect">
                                  <p:stCondLst>
                                    <p:cond delay="0"/>
                                  </p:stCondLst>
                                  <p:childTnLst>
                                    <p:animEffect transition="out" filter="fade">
                                      <p:cBhvr>
                                        <p:cTn id="41" dur="3000" tmFilter="0, 0; .2, .5; .8, .5; 1, 0"/>
                                        <p:tgtEl>
                                          <p:spTgt spid="8"/>
                                        </p:tgtEl>
                                      </p:cBhvr>
                                    </p:animEffect>
                                    <p:animScale>
                                      <p:cBhvr>
                                        <p:cTn id="42"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7030A0"/>
          </a:solidFill>
        </p:spPr>
      </p:pic>
      <p:sp>
        <p:nvSpPr>
          <p:cNvPr id="3" name="TextBox 2"/>
          <p:cNvSpPr txBox="1"/>
          <p:nvPr/>
        </p:nvSpPr>
        <p:spPr>
          <a:xfrm>
            <a:off x="2381880" y="319320"/>
            <a:ext cx="4854214"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Measures</a:t>
            </a:r>
          </a:p>
        </p:txBody>
      </p:sp>
      <p:sp>
        <p:nvSpPr>
          <p:cNvPr id="13" name="TextBox 12"/>
          <p:cNvSpPr txBox="1"/>
          <p:nvPr/>
        </p:nvSpPr>
        <p:spPr>
          <a:xfrm>
            <a:off x="1367685" y="5457371"/>
            <a:ext cx="6789631" cy="830997"/>
          </a:xfrm>
          <a:prstGeom prst="rect">
            <a:avLst/>
          </a:prstGeom>
          <a:noFill/>
        </p:spPr>
        <p:txBody>
          <a:bodyPr wrap="square" rtlCol="0">
            <a:spAutoFit/>
          </a:bodyPr>
          <a:lstStyle/>
          <a:p>
            <a:pPr algn="ctr"/>
            <a:r>
              <a:rPr lang="en-US" sz="2400" dirty="0">
                <a:latin typeface="Berlin Sans FB" panose="020E0602020502020306" pitchFamily="34" charset="0"/>
              </a:rPr>
              <a:t>Measures are separated by bar lines and consist of a number of beats.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72" y="2090056"/>
            <a:ext cx="8770257" cy="2304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273" y="2264228"/>
            <a:ext cx="442454" cy="2017485"/>
          </a:xfrm>
          <a:prstGeom prst="rect">
            <a:avLst/>
          </a:prstGeom>
        </p:spPr>
      </p:pic>
      <p:sp>
        <p:nvSpPr>
          <p:cNvPr id="16" name="Right Arrow 15"/>
          <p:cNvSpPr/>
          <p:nvPr/>
        </p:nvSpPr>
        <p:spPr>
          <a:xfrm rot="16200000">
            <a:off x="2334986" y="4488543"/>
            <a:ext cx="1063172" cy="7583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6200000">
            <a:off x="6180180" y="4488543"/>
            <a:ext cx="1063172" cy="7583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312233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500"/>
                                  </p:stCondLst>
                                  <p:childTnLst>
                                    <p:animClr clrSpc="hsl" dir="cw">
                                      <p:cBhvr override="childStyle">
                                        <p:cTn id="6" dur="1500" fill="hold"/>
                                        <p:tgtEl>
                                          <p:spTgt spid="3"/>
                                        </p:tgtEl>
                                        <p:attrNameLst>
                                          <p:attrName>style.color</p:attrName>
                                        </p:attrNameLst>
                                      </p:cBhvr>
                                      <p:by>
                                        <p:hsl h="0" s="12549" l="25098"/>
                                      </p:by>
                                    </p:animClr>
                                    <p:animClr clrSpc="hsl" dir="cw">
                                      <p:cBhvr>
                                        <p:cTn id="7" dur="1500" fill="hold"/>
                                        <p:tgtEl>
                                          <p:spTgt spid="3"/>
                                        </p:tgtEl>
                                        <p:attrNameLst>
                                          <p:attrName>fillcolor</p:attrName>
                                        </p:attrNameLst>
                                      </p:cBhvr>
                                      <p:by>
                                        <p:hsl h="0" s="12549" l="25098"/>
                                      </p:by>
                                    </p:animClr>
                                    <p:animClr clrSpc="hsl" dir="cw">
                                      <p:cBhvr>
                                        <p:cTn id="8" dur="1500" fill="hold"/>
                                        <p:tgtEl>
                                          <p:spTgt spid="3"/>
                                        </p:tgtEl>
                                        <p:attrNameLst>
                                          <p:attrName>stroke.color</p:attrName>
                                        </p:attrNameLst>
                                      </p:cBhvr>
                                      <p:by>
                                        <p:hsl h="0" s="12549" l="25098"/>
                                      </p:by>
                                    </p:animClr>
                                    <p:set>
                                      <p:cBhvr>
                                        <p:cTn id="9" dur="1500" fill="hold"/>
                                        <p:tgtEl>
                                          <p:spTgt spid="3"/>
                                        </p:tgtEl>
                                        <p:attrNameLst>
                                          <p:attrName>fill.type</p:attrName>
                                        </p:attrNameLst>
                                      </p:cBhvr>
                                      <p:to>
                                        <p:strVal val="solid"/>
                                      </p:to>
                                    </p:se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000" fill="hold"/>
                                        <p:tgtEl>
                                          <p:spTgt spid="13"/>
                                        </p:tgtEl>
                                        <p:attrNameLst>
                                          <p:attrName>ppt_w</p:attrName>
                                        </p:attrNameLst>
                                      </p:cBhvr>
                                      <p:tavLst>
                                        <p:tav tm="0">
                                          <p:val>
                                            <p:fltVal val="0"/>
                                          </p:val>
                                        </p:tav>
                                        <p:tav tm="100000">
                                          <p:val>
                                            <p:strVal val="#ppt_w"/>
                                          </p:val>
                                        </p:tav>
                                      </p:tavLst>
                                    </p:anim>
                                    <p:anim calcmode="lin" valueType="num">
                                      <p:cBhvr>
                                        <p:cTn id="14" dur="3000" fill="hold"/>
                                        <p:tgtEl>
                                          <p:spTgt spid="13"/>
                                        </p:tgtEl>
                                        <p:attrNameLst>
                                          <p:attrName>ppt_h</p:attrName>
                                        </p:attrNameLst>
                                      </p:cBhvr>
                                      <p:tavLst>
                                        <p:tav tm="0">
                                          <p:val>
                                            <p:fltVal val="0"/>
                                          </p:val>
                                        </p:tav>
                                        <p:tav tm="100000">
                                          <p:val>
                                            <p:strVal val="#ppt_h"/>
                                          </p:val>
                                        </p:tav>
                                      </p:tavLst>
                                    </p:anim>
                                    <p:animEffect transition="in" filter="fade">
                                      <p:cBhvr>
                                        <p:cTn id="15" dur="3000"/>
                                        <p:tgtEl>
                                          <p:spTgt spid="13"/>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par>
                          <p:cTn id="19" fill="hold">
                            <p:stCondLst>
                              <p:cond delay="5000"/>
                            </p:stCondLst>
                            <p:childTnLst>
                              <p:par>
                                <p:cTn id="20" presetID="1" presetClass="entr" presetSubtype="0" fill="hold" grpId="0" nodeType="afterEffect">
                                  <p:stCondLst>
                                    <p:cond delay="20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grpId="0" nodeType="afterEffect">
                                  <p:stCondLst>
                                    <p:cond delay="200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7239000"/>
          </a:xfrm>
          <a:prstGeom prst="rect">
            <a:avLst/>
          </a:prstGeom>
          <a:solidFill>
            <a:srgbClr val="FF0000"/>
          </a:solidFill>
        </p:spPr>
      </p:pic>
      <p:sp>
        <p:nvSpPr>
          <p:cNvPr id="3" name="TextBox 2"/>
          <p:cNvSpPr txBox="1"/>
          <p:nvPr/>
        </p:nvSpPr>
        <p:spPr>
          <a:xfrm>
            <a:off x="2381880" y="319320"/>
            <a:ext cx="4851008" cy="1569660"/>
          </a:xfrm>
          <a:prstGeom prst="rect">
            <a:avLst/>
          </a:prstGeom>
          <a:noFill/>
        </p:spPr>
        <p:txBody>
          <a:bodyPr wrap="none" rtlCol="0">
            <a:spAutoFit/>
          </a:bodyPr>
          <a:lstStyle/>
          <a:p>
            <a:r>
              <a:rPr lang="en-US" sz="9600" dirty="0">
                <a:solidFill>
                  <a:srgbClr val="002060"/>
                </a:solidFill>
                <a:latin typeface="Berlin Sans FB" panose="020E0602020502020306" pitchFamily="34" charset="0"/>
              </a:rPr>
              <a:t>Bar Lines</a:t>
            </a:r>
          </a:p>
        </p:txBody>
      </p:sp>
      <p:sp>
        <p:nvSpPr>
          <p:cNvPr id="13" name="TextBox 12"/>
          <p:cNvSpPr txBox="1"/>
          <p:nvPr/>
        </p:nvSpPr>
        <p:spPr>
          <a:xfrm>
            <a:off x="1367685" y="5457371"/>
            <a:ext cx="6789631" cy="461665"/>
          </a:xfrm>
          <a:prstGeom prst="rect">
            <a:avLst/>
          </a:prstGeom>
          <a:noFill/>
        </p:spPr>
        <p:txBody>
          <a:bodyPr wrap="square" rtlCol="0">
            <a:spAutoFit/>
          </a:bodyPr>
          <a:lstStyle/>
          <a:p>
            <a:pPr algn="ctr"/>
            <a:r>
              <a:rPr lang="en-US" sz="2400" dirty="0">
                <a:latin typeface="Berlin Sans FB" panose="020E0602020502020306" pitchFamily="34" charset="0"/>
              </a:rPr>
              <a:t>Bar lines separate each measure.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72" y="2090056"/>
            <a:ext cx="8770257" cy="2304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273" y="2264228"/>
            <a:ext cx="442454" cy="2017485"/>
          </a:xfrm>
          <a:prstGeom prst="rect">
            <a:avLst/>
          </a:prstGeom>
        </p:spPr>
      </p:pic>
      <p:sp>
        <p:nvSpPr>
          <p:cNvPr id="16" name="Right Arrow 15"/>
          <p:cNvSpPr/>
          <p:nvPr/>
        </p:nvSpPr>
        <p:spPr>
          <a:xfrm rot="16200000">
            <a:off x="4279898" y="4488543"/>
            <a:ext cx="1063172" cy="7583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743631" y="6356578"/>
            <a:ext cx="2037737" cy="523220"/>
          </a:xfrm>
          <a:prstGeom prst="rect">
            <a:avLst/>
          </a:prstGeom>
        </p:spPr>
        <p:txBody>
          <a:bodyPr wrap="none">
            <a:spAutoFit/>
          </a:bodyPr>
          <a:lstStyle/>
          <a:p>
            <a:pPr algn="ctr"/>
            <a:r>
              <a:rPr lang="en-US" sz="2800" dirty="0">
                <a:latin typeface="Berlin Sans FB" panose="020E0602020502020306" pitchFamily="34" charset="0"/>
              </a:rPr>
              <a:t>©</a:t>
            </a:r>
            <a:r>
              <a:rPr lang="en-US" b="1" dirty="0">
                <a:latin typeface="Berlin Sans FB" panose="020E0602020502020306" pitchFamily="34" charset="0"/>
              </a:rPr>
              <a:t> </a:t>
            </a:r>
            <a:r>
              <a:rPr lang="en-US" dirty="0">
                <a:latin typeface="Berlin Sans FB" panose="020E0602020502020306" pitchFamily="34" charset="0"/>
              </a:rPr>
              <a:t>Jamie Kraft 2015</a:t>
            </a:r>
          </a:p>
        </p:txBody>
      </p:sp>
    </p:spTree>
    <p:extLst>
      <p:ext uri="{BB962C8B-B14F-4D97-AF65-F5344CB8AC3E}">
        <p14:creationId xmlns:p14="http://schemas.microsoft.com/office/powerpoint/2010/main" val="294556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26" presetClass="emph" presetSubtype="0" fill="hold" grpId="0" nodeType="withEffect">
                                  <p:stCondLst>
                                    <p:cond delay="0"/>
                                  </p:stCondLst>
                                  <p:childTnLst>
                                    <p:animEffect transition="out" filter="fade">
                                      <p:cBhvr>
                                        <p:cTn id="28" dur="3000" tmFilter="0, 0; .2, .5; .8, .5; 1, 0"/>
                                        <p:tgtEl>
                                          <p:spTgt spid="13"/>
                                        </p:tgtEl>
                                      </p:cBhvr>
                                    </p:animEffect>
                                    <p:animScale>
                                      <p:cBhvr>
                                        <p:cTn id="29" dur="1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athena xmlns="http://schemas.microsoft.com/edu/athena" version="0.1.3885.0">
  <media streamable="true" recordStart="0" recordEnd="16684" recordLength="45905" audioOnly="true"/>
</athena>
</file>

<file path=customXml/item2.xml><?xml version="1.0" encoding="utf-8"?>
<athena xmlns="http://schemas.microsoft.com/edu/athena" version="0.1.3885.0">
  <media streamable="true" recordStart="16684" recordEnd="45864" recordLength="45905" audioOnly="true"/>
</athena>
</file>

<file path=customXml/item3.xml><?xml version="1.0" encoding="utf-8"?>
<athena xmlns="http://schemas.microsoft.com/edu/athena" version="0.1.3885.0">
  <media streamable="true" recordStart="0" recordEnd="7009" recordLength="7058" audioOnly="true"/>
</athena>
</file>

<file path=customXml/itemProps1.xml><?xml version="1.0" encoding="utf-8"?>
<ds:datastoreItem xmlns:ds="http://schemas.openxmlformats.org/officeDocument/2006/customXml" ds:itemID="{D989D82D-8561-4FD0-8EB0-D69B3DC6E604}">
  <ds:schemaRefs>
    <ds:schemaRef ds:uri="http://schemas.microsoft.com/edu/athena"/>
  </ds:schemaRefs>
</ds:datastoreItem>
</file>

<file path=customXml/itemProps2.xml><?xml version="1.0" encoding="utf-8"?>
<ds:datastoreItem xmlns:ds="http://schemas.openxmlformats.org/officeDocument/2006/customXml" ds:itemID="{E0E7BB24-E499-49F3-BCAB-16694DDFE39F}">
  <ds:schemaRefs>
    <ds:schemaRef ds:uri="http://schemas.microsoft.com/edu/athena"/>
  </ds:schemaRefs>
</ds:datastoreItem>
</file>

<file path=customXml/itemProps3.xml><?xml version="1.0" encoding="utf-8"?>
<ds:datastoreItem xmlns:ds="http://schemas.openxmlformats.org/officeDocument/2006/customXml" ds:itemID="{C4281FF8-B7E7-4796-8B60-532A34188525}">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1288</TotalTime>
  <Words>1901</Words>
  <Application>Microsoft Office PowerPoint</Application>
  <PresentationFormat>Custom</PresentationFormat>
  <Paragraphs>440</Paragraphs>
  <Slides>68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 CHRISTY</vt:lpstr>
      <vt:lpstr>AR JULIAN</vt: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Kraft</dc:creator>
  <cp:lastModifiedBy>Tasha Ausman</cp:lastModifiedBy>
  <cp:revision>176</cp:revision>
  <cp:lastPrinted>2016-09-12T10:46:17Z</cp:lastPrinted>
  <dcterms:created xsi:type="dcterms:W3CDTF">2015-02-09T19:35:05Z</dcterms:created>
  <dcterms:modified xsi:type="dcterms:W3CDTF">2016-09-12T10:52:30Z</dcterms:modified>
</cp:coreProperties>
</file>